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ebm" ContentType="video/webm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959" r:id="rId2"/>
  </p:sldMasterIdLst>
  <p:notesMasterIdLst>
    <p:notesMasterId r:id="rId31"/>
  </p:notesMasterIdLst>
  <p:sldIdLst>
    <p:sldId id="256" r:id="rId3"/>
    <p:sldId id="285" r:id="rId4"/>
    <p:sldId id="318" r:id="rId5"/>
    <p:sldId id="289" r:id="rId6"/>
    <p:sldId id="257" r:id="rId7"/>
    <p:sldId id="286" r:id="rId8"/>
    <p:sldId id="312" r:id="rId9"/>
    <p:sldId id="291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11" r:id="rId20"/>
    <p:sldId id="310" r:id="rId21"/>
    <p:sldId id="308" r:id="rId22"/>
    <p:sldId id="290" r:id="rId23"/>
    <p:sldId id="292" r:id="rId24"/>
    <p:sldId id="293" r:id="rId25"/>
    <p:sldId id="298" r:id="rId26"/>
    <p:sldId id="317" r:id="rId27"/>
    <p:sldId id="294" r:id="rId28"/>
    <p:sldId id="297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80EB94F-CFA1-4D0C-B468-1542ACC9F4FE}">
          <p14:sldIdLst>
            <p14:sldId id="256"/>
            <p14:sldId id="285"/>
            <p14:sldId id="318"/>
            <p14:sldId id="289"/>
            <p14:sldId id="257"/>
            <p14:sldId id="286"/>
            <p14:sldId id="312"/>
            <p14:sldId id="291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1"/>
            <p14:sldId id="310"/>
            <p14:sldId id="308"/>
            <p14:sldId id="290"/>
            <p14:sldId id="292"/>
            <p14:sldId id="293"/>
            <p14:sldId id="298"/>
            <p14:sldId id="317"/>
            <p14:sldId id="294"/>
            <p14:sldId id="29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2570" autoAdjust="0"/>
  </p:normalViewPr>
  <p:slideViewPr>
    <p:cSldViewPr snapToGrid="0">
      <p:cViewPr varScale="1">
        <p:scale>
          <a:sx n="105" d="100"/>
          <a:sy n="105" d="100"/>
        </p:scale>
        <p:origin x="88" y="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Alien </a:t>
            </a:r>
            <a:r>
              <a:rPr lang="zh-CN" altLang="en-US" dirty="0"/>
              <a:t>中使用的模块类型分布</a:t>
            </a:r>
          </a:p>
        </c:rich>
      </c:tx>
      <c:layout>
        <c:manualLayout>
          <c:xMode val="edge"/>
          <c:yMode val="edge"/>
          <c:x val="0.25774464209017639"/>
          <c:y val="2.6208653895350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模块数量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9D-4D69-997C-F38F86DFC9FB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9D-4D69-997C-F38F86DFC9FB}"/>
              </c:ext>
            </c:extLst>
          </c:dPt>
          <c:dPt>
            <c:idx val="2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9D-4D69-997C-F38F86DFC9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自己实现</c:v>
                </c:pt>
                <c:pt idx="1">
                  <c:v>来自社区被修改</c:v>
                </c:pt>
                <c:pt idx="2">
                  <c:v>完全来自社区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</c:v>
                </c:pt>
                <c:pt idx="1">
                  <c:v>3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1-4DB1-99FE-95894E43C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DF1E6-ED7E-4A06-B0D0-2EFC6833CE67}" type="datetimeFigureOut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EDBFF-63A4-42CA-8B06-8EA51D9892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30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各位评委老师好，我们是来自北京理工大学的</a:t>
            </a:r>
            <a:r>
              <a:rPr lang="en-US" altLang="zh-CN" dirty="0"/>
              <a:t>alien os</a:t>
            </a:r>
            <a:r>
              <a:rPr lang="zh-CN" altLang="en-US" dirty="0"/>
              <a:t>队，我们的指导老师是陆慧梅老师，我叫陈林峰是本次报告的主讲人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在页管理模块中，我们提供两种内存物理页管理方式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是位图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是伙伴系统</a:t>
            </a:r>
            <a:endParaRPr lang="en-US" altLang="zh-CN" dirty="0"/>
          </a:p>
          <a:p>
            <a:r>
              <a:rPr lang="zh-CN" altLang="en-US" dirty="0"/>
              <a:t>当设备内存紧张，就使用位图进行管理</a:t>
            </a:r>
            <a:endParaRPr lang="en-US" altLang="zh-CN" dirty="0"/>
          </a:p>
          <a:p>
            <a:r>
              <a:rPr lang="zh-CN" altLang="en-US" dirty="0"/>
              <a:t>当内存充足时，则可以使用伙伴系统进行更好的管理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78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在小内存分配中，我们提供了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中选择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Slab</a:t>
            </a: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伙伴系统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Talloc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28600" indent="-228600">
              <a:buAutoNum type="arabicPeriod"/>
            </a:pP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Salb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分配器会具有更好的多核支持，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对缓存更加友好，并且其伸缩性相较另外两个也会更好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slab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分配器需要更多的内存，因此在内存紧张时可选择使用另外两个分配速度更快的内存分配器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46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为了使得内存的管理更加高效，我们也是实现了常见的内存优化手段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懒分配机制可以使得内核具有更多可用的物理内存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Cow</a:t>
            </a:r>
            <a:r>
              <a:rPr lang="zh-CN" altLang="en-US" dirty="0"/>
              <a:t>机制可以使得进程的复制变得更加高效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争对不同的平台选择合适的配置可以有效利用平台的资源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页面回收机制可以使得在内存紧张时，可以从已经分配出去的内存中回收，使得内核的运行更加稳定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我们还充分利用</a:t>
            </a:r>
            <a:r>
              <a:rPr lang="en-US" altLang="zh-CN" dirty="0" err="1"/>
              <a:t>riscv</a:t>
            </a:r>
            <a:r>
              <a:rPr lang="zh-CN" altLang="en-US" dirty="0"/>
              <a:t>的多级页表，对一些大连续的物理地址空间使用大页映射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93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进程管理中，进程和线程被抽象成了同样的数据结构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rust</a:t>
            </a:r>
            <a:r>
              <a:rPr lang="zh-CN" altLang="en-US" dirty="0"/>
              <a:t>的机制，可以对资源进行有效的共享。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目前的进程调度我们使用的是一个简单的</a:t>
            </a:r>
            <a:r>
              <a:rPr lang="en-US" altLang="zh-CN" dirty="0" err="1"/>
              <a:t>fifo</a:t>
            </a:r>
            <a:r>
              <a:rPr lang="zh-CN" altLang="en-US" dirty="0"/>
              <a:t>队列和时间片轮转法，使用</a:t>
            </a:r>
            <a:r>
              <a:rPr lang="en-US" altLang="zh-CN" dirty="0"/>
              <a:t>per-</a:t>
            </a:r>
            <a:r>
              <a:rPr lang="en-US" altLang="zh-CN" dirty="0" err="1"/>
              <a:t>cpu</a:t>
            </a:r>
            <a:r>
              <a:rPr lang="zh-CN" altLang="en-US" dirty="0"/>
              <a:t>队列，可以减少多核之间的竞争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4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文件系统模块中，我们实现了一个基本完整的</a:t>
            </a:r>
            <a:r>
              <a:rPr lang="en-US" altLang="zh-CN" dirty="0" err="1"/>
              <a:t>vfs</a:t>
            </a:r>
            <a:r>
              <a:rPr lang="zh-CN" altLang="en-US" dirty="0"/>
              <a:t>，其包含了绝大部分文件系统所需要的功能。</a:t>
            </a:r>
            <a:endParaRPr lang="en-US" altLang="zh-CN" dirty="0"/>
          </a:p>
          <a:p>
            <a:r>
              <a:rPr lang="en-US" altLang="zh-CN" dirty="0" err="1"/>
              <a:t>Vfs</a:t>
            </a:r>
            <a:r>
              <a:rPr lang="zh-CN" altLang="en-US" dirty="0"/>
              <a:t>中一些重要的数据结构会被缓存，以加速文件的查找</a:t>
            </a:r>
            <a:endParaRPr lang="en-US" altLang="zh-CN" dirty="0"/>
          </a:p>
          <a:p>
            <a:r>
              <a:rPr lang="zh-CN" altLang="en-US" dirty="0"/>
              <a:t>有了这个</a:t>
            </a:r>
            <a:r>
              <a:rPr lang="en-US" altLang="zh-CN" dirty="0" err="1"/>
              <a:t>vfs</a:t>
            </a:r>
            <a:r>
              <a:rPr lang="zh-CN" altLang="en-US" dirty="0"/>
              <a:t>的抽象，我们添加了多个文件系统支持。</a:t>
            </a:r>
            <a:endParaRPr lang="en-US" altLang="zh-CN" dirty="0"/>
          </a:p>
          <a:p>
            <a:r>
              <a:rPr lang="zh-CN" altLang="en-US" dirty="0"/>
              <a:t>在块设备层，我们使用</a:t>
            </a:r>
            <a:r>
              <a:rPr lang="en-US" altLang="zh-CN" dirty="0"/>
              <a:t>LRU</a:t>
            </a:r>
            <a:r>
              <a:rPr lang="zh-CN" altLang="en-US" dirty="0"/>
              <a:t>算法以及</a:t>
            </a:r>
            <a:r>
              <a:rPr lang="zh-CN" altLang="en-US"/>
              <a:t>多块读写提高文件系统性能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88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en-US" altLang="zh-CN" dirty="0"/>
              <a:t>fat32</a:t>
            </a:r>
            <a:r>
              <a:rPr lang="zh-CN" altLang="en-US" dirty="0"/>
              <a:t>的支持之外，我们还引入了在毕业设计中的一部分工作，在</a:t>
            </a:r>
            <a:endParaRPr lang="en-US" altLang="zh-CN" dirty="0"/>
          </a:p>
          <a:p>
            <a:r>
              <a:rPr lang="zh-CN" altLang="en-US" dirty="0"/>
              <a:t>内核中加入了数据库文件系统的支持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5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数据库文件系统相较于</a:t>
            </a:r>
            <a:r>
              <a:rPr lang="en-US" altLang="zh-CN" dirty="0"/>
              <a:t>fat32</a:t>
            </a:r>
            <a:r>
              <a:rPr lang="zh-CN" altLang="en-US" dirty="0"/>
              <a:t>，在具备更好的性能，以及更完整的文件操作支持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8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在内核的驱动层，除了社区中已有的驱动，有些驱动我们需要自己实现，</a:t>
            </a:r>
            <a:endParaRPr lang="en-US" altLang="zh-CN" dirty="0"/>
          </a:p>
          <a:p>
            <a:r>
              <a:rPr lang="en-US" altLang="zh-CN" dirty="0"/>
              <a:t>vf2</a:t>
            </a:r>
            <a:r>
              <a:rPr lang="zh-CN" altLang="en-US" dirty="0"/>
              <a:t>的</a:t>
            </a:r>
            <a:r>
              <a:rPr lang="en-US" altLang="zh-CN" dirty="0" err="1"/>
              <a:t>sd</a:t>
            </a:r>
            <a:r>
              <a:rPr lang="zh-CN" altLang="en-US" dirty="0"/>
              <a:t>卡资料匮乏，官方也没有提供相应的手册，因此一开始我们直接使用网络上的</a:t>
            </a:r>
            <a:r>
              <a:rPr lang="en-US" altLang="zh-CN" dirty="0"/>
              <a:t>SDIO</a:t>
            </a:r>
            <a:r>
              <a:rPr lang="zh-CN" altLang="en-US" dirty="0"/>
              <a:t>初始化方式，</a:t>
            </a:r>
            <a:endParaRPr lang="en-US" altLang="zh-CN" dirty="0"/>
          </a:p>
          <a:p>
            <a:r>
              <a:rPr lang="zh-CN" altLang="en-US" dirty="0"/>
              <a:t>发现根本不起作用，后面看到</a:t>
            </a:r>
            <a:r>
              <a:rPr lang="en-US" altLang="zh-CN" dirty="0" err="1"/>
              <a:t>mankoros</a:t>
            </a:r>
            <a:r>
              <a:rPr lang="zh-CN" altLang="en-US" dirty="0"/>
              <a:t>有实现这个驱动，我们向它们寻求帮助，从它们那里得到了有效的参考手册</a:t>
            </a:r>
            <a:endParaRPr lang="en-US" altLang="zh-CN" dirty="0"/>
          </a:p>
          <a:p>
            <a:r>
              <a:rPr lang="zh-CN" altLang="en-US" dirty="0"/>
              <a:t>最终才把</a:t>
            </a:r>
            <a:r>
              <a:rPr lang="en-US" altLang="zh-CN" dirty="0" err="1"/>
              <a:t>sd</a:t>
            </a:r>
            <a:r>
              <a:rPr lang="zh-CN" altLang="en-US" dirty="0"/>
              <a:t>卡的驱动完成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398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还有一些其它的驱动，为了尽量使得一套代码可以适应多个平台，对这些驱动我们都做了一些特殊的处理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257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为了让调试和编写代码变得更简单，我们也充分使用</a:t>
            </a:r>
            <a:r>
              <a:rPr lang="en-US" altLang="zh-CN" dirty="0"/>
              <a:t>rust</a:t>
            </a:r>
            <a:r>
              <a:rPr lang="zh-CN" altLang="en-US" dirty="0"/>
              <a:t>的优势，在内核中添加了自动化系统调用生成</a:t>
            </a:r>
            <a:endParaRPr lang="en-US" altLang="zh-CN" dirty="0"/>
          </a:p>
          <a:p>
            <a:r>
              <a:rPr lang="zh-CN" altLang="en-US" dirty="0"/>
              <a:t>自动化调试信息生成，并支持多种方式的堆栈回溯，在系统出错时查看调用路径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51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在开始讲解前，我们先介绍一下为什么要开发</a:t>
            </a:r>
            <a:r>
              <a:rPr lang="en-US" altLang="zh-CN" dirty="0"/>
              <a:t>Alien </a:t>
            </a:r>
            <a:r>
              <a:rPr lang="zh-CN" altLang="en-US" dirty="0"/>
              <a:t>这个操作系统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课程学习中，接触并做了</a:t>
            </a:r>
            <a:r>
              <a:rPr lang="en-US" altLang="zh-CN" dirty="0" err="1"/>
              <a:t>rcore</a:t>
            </a:r>
            <a:r>
              <a:rPr lang="zh-CN" altLang="en-US" dirty="0"/>
              <a:t>实验，产生了对</a:t>
            </a:r>
            <a:r>
              <a:rPr lang="en-US" altLang="zh-CN" dirty="0" err="1"/>
              <a:t>os</a:t>
            </a:r>
            <a:r>
              <a:rPr lang="zh-CN" altLang="en-US" dirty="0"/>
              <a:t>的兴趣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写过一些</a:t>
            </a:r>
            <a:r>
              <a:rPr lang="en-US" altLang="zh-CN" dirty="0" err="1"/>
              <a:t>os</a:t>
            </a:r>
            <a:r>
              <a:rPr lang="zh-CN" altLang="en-US" dirty="0"/>
              <a:t>相关的模块，比如内存管理方面的、文件系统方面的、也参加过功能赛道做过</a:t>
            </a:r>
            <a:r>
              <a:rPr lang="en-US" altLang="zh-CN" dirty="0" err="1"/>
              <a:t>os</a:t>
            </a:r>
            <a:r>
              <a:rPr lang="zh-CN" altLang="en-US" dirty="0"/>
              <a:t>移植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总结来说，一直在模仿，一直都是在参考别人的</a:t>
            </a:r>
            <a:r>
              <a:rPr lang="en-US" altLang="zh-CN" dirty="0" err="1"/>
              <a:t>os</a:t>
            </a:r>
            <a:r>
              <a:rPr lang="zh-CN" altLang="en-US" dirty="0"/>
              <a:t>，</a:t>
            </a:r>
            <a:r>
              <a:rPr lang="en-US" altLang="zh-CN" dirty="0"/>
              <a:t>xv6</a:t>
            </a:r>
            <a:r>
              <a:rPr lang="zh-CN" altLang="en-US" dirty="0"/>
              <a:t>，还没有真正动手写过一个</a:t>
            </a:r>
            <a:r>
              <a:rPr lang="en-US" altLang="zh-CN" dirty="0" err="1"/>
              <a:t>os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因此我的想法就是拥有一个属于自己的</a:t>
            </a:r>
            <a:r>
              <a:rPr lang="en-US" altLang="zh-CN" dirty="0" err="1"/>
              <a:t>os</a:t>
            </a:r>
            <a:r>
              <a:rPr lang="zh-CN" altLang="en-US" dirty="0"/>
              <a:t>，它是模块化的，简洁的，可以充分地整合我已有的工作。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0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这次的测试中多出了两个网络相关的测试，往届选手中没有找到网络支持的资料，我们</a:t>
            </a:r>
            <a:endParaRPr lang="en-US" altLang="zh-CN" dirty="0"/>
          </a:p>
          <a:p>
            <a:r>
              <a:rPr lang="zh-CN" altLang="en-US" dirty="0"/>
              <a:t>有两条路可以 选择，</a:t>
            </a:r>
            <a:r>
              <a:rPr lang="en-US" altLang="zh-CN" dirty="0"/>
              <a:t>1</a:t>
            </a:r>
            <a:r>
              <a:rPr lang="zh-CN" altLang="en-US" dirty="0"/>
              <a:t>是从零开始实现一个协议栈，</a:t>
            </a:r>
            <a:r>
              <a:rPr lang="en-US" altLang="zh-CN" dirty="0"/>
              <a:t>2</a:t>
            </a:r>
            <a:r>
              <a:rPr lang="zh-CN" altLang="en-US" dirty="0"/>
              <a:t>是利用社区中一些很好的实现。</a:t>
            </a:r>
            <a:endParaRPr lang="en-US" altLang="zh-CN" dirty="0"/>
          </a:p>
          <a:p>
            <a:r>
              <a:rPr lang="zh-CN" altLang="en-US" dirty="0"/>
              <a:t>鉴于时间关系，我们选择了适配已有的协议栈。</a:t>
            </a:r>
            <a:endParaRPr lang="en-US" altLang="zh-CN" dirty="0"/>
          </a:p>
          <a:p>
            <a:r>
              <a:rPr lang="en-US" altLang="zh-CN" dirty="0" err="1"/>
              <a:t>Arceos</a:t>
            </a:r>
            <a:r>
              <a:rPr lang="zh-CN" altLang="en-US" dirty="0"/>
              <a:t>是一个模块化的单地址空间内核，我们借鉴了其网络相关的模块，鉴于其良好的模块化特性，可以很快速地移植到我们的内核当中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0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除了对这些测试的支持，我们也对真实的物理应用做了支持</a:t>
            </a:r>
            <a:endParaRPr lang="en-US" altLang="zh-CN" dirty="0"/>
          </a:p>
          <a:p>
            <a:r>
              <a:rPr lang="zh-CN" altLang="en-US" dirty="0"/>
              <a:t>目前我们支持上面列出的这些应用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786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在人机交互上，我们也对两个</a:t>
            </a:r>
            <a:r>
              <a:rPr lang="en-US" altLang="zh-CN" dirty="0" err="1"/>
              <a:t>gui</a:t>
            </a:r>
            <a:r>
              <a:rPr lang="zh-CN" altLang="en-US" dirty="0"/>
              <a:t>框架做了支持</a:t>
            </a:r>
            <a:endParaRPr lang="en-US" altLang="zh-CN" dirty="0"/>
          </a:p>
          <a:p>
            <a:r>
              <a:rPr lang="zh-CN" altLang="en-US" dirty="0"/>
              <a:t>第一个是</a:t>
            </a:r>
            <a:r>
              <a:rPr lang="en-US" altLang="zh-CN" dirty="0" err="1"/>
              <a:t>slint</a:t>
            </a:r>
            <a:r>
              <a:rPr lang="zh-CN" altLang="en-US" dirty="0"/>
              <a:t>，这是</a:t>
            </a:r>
            <a:r>
              <a:rPr lang="en-US" altLang="zh-CN" dirty="0"/>
              <a:t>rust</a:t>
            </a:r>
            <a:r>
              <a:rPr lang="zh-CN" altLang="en-US" dirty="0"/>
              <a:t>社区一个新兴的</a:t>
            </a:r>
            <a:r>
              <a:rPr lang="en-US" altLang="zh-CN" dirty="0" err="1"/>
              <a:t>gui</a:t>
            </a:r>
            <a:r>
              <a:rPr lang="zh-CN" altLang="en-US" dirty="0"/>
              <a:t>框架，其对桌面和嵌入式设备都有很好的支持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4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第二个是</a:t>
            </a:r>
            <a:r>
              <a:rPr lang="en-US" altLang="zh-CN" dirty="0"/>
              <a:t>embedded graphics</a:t>
            </a:r>
            <a:r>
              <a:rPr lang="zh-CN" altLang="en-US" dirty="0"/>
              <a:t>的支持，这是一个专门为嵌入式设备支持的图形绘制库</a:t>
            </a:r>
            <a:endParaRPr lang="en-US" altLang="zh-CN" dirty="0"/>
          </a:p>
          <a:p>
            <a:r>
              <a:rPr lang="zh-CN" altLang="en-US" dirty="0"/>
              <a:t>我们基于这些基本的图形绘制做了一些基本组件的支持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956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最后我们非常感谢往届选手的贡献，有了它们在许多问题上的踩坑经验，我们才能在开发</a:t>
            </a:r>
            <a:r>
              <a:rPr lang="en-US" altLang="zh-CN" dirty="0" err="1"/>
              <a:t>os</a:t>
            </a:r>
            <a:r>
              <a:rPr lang="zh-CN" altLang="en-US" dirty="0"/>
              <a:t>的过程中更加顺利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169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接下来是一个扩展内容的演示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CEDBFF-63A4-42CA-8B06-8EA51D9892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123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933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最后，我们对这次比赛做一个总结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这次比赛我们花了很多的时间和精力，当然最后我们也取得了一个较为不错的成绩，通过深入到操作系统的各个部分</a:t>
            </a:r>
            <a:endParaRPr lang="en-US" altLang="zh-CN" dirty="0"/>
          </a:p>
          <a:p>
            <a:r>
              <a:rPr lang="zh-CN" altLang="en-US" dirty="0"/>
              <a:t>我们对</a:t>
            </a:r>
            <a:r>
              <a:rPr lang="en-US" altLang="zh-CN" dirty="0" err="1"/>
              <a:t>os</a:t>
            </a:r>
            <a:r>
              <a:rPr lang="zh-CN" altLang="en-US" dirty="0"/>
              <a:t>的理解更加深刻了，而频繁出现的</a:t>
            </a:r>
            <a:r>
              <a:rPr lang="en-US" altLang="zh-CN" dirty="0"/>
              <a:t>bug</a:t>
            </a:r>
            <a:r>
              <a:rPr lang="zh-CN" altLang="en-US" dirty="0"/>
              <a:t>也让我们解决问题的能力有了很大的提升。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在未来，我们希望为</a:t>
            </a:r>
            <a:r>
              <a:rPr lang="en-US" altLang="zh-CN" dirty="0" err="1"/>
              <a:t>os</a:t>
            </a:r>
            <a:r>
              <a:rPr lang="zh-CN" altLang="en-US" dirty="0"/>
              <a:t>添加更多的功能，让</a:t>
            </a:r>
            <a:r>
              <a:rPr lang="en-US" altLang="zh-CN" dirty="0" err="1"/>
              <a:t>os</a:t>
            </a:r>
            <a:r>
              <a:rPr lang="zh-CN" altLang="en-US" dirty="0"/>
              <a:t>变得更加模块化，支持更多的平台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668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我们的主要开发历程分为</a:t>
            </a:r>
            <a:r>
              <a:rPr lang="en-US" altLang="zh-CN" dirty="0"/>
              <a:t>3</a:t>
            </a:r>
            <a:r>
              <a:rPr lang="zh-CN" altLang="en-US" dirty="0"/>
              <a:t>个阶段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2</a:t>
            </a:r>
            <a:r>
              <a:rPr lang="zh-CN" altLang="en-US" dirty="0"/>
              <a:t>月到</a:t>
            </a:r>
            <a:r>
              <a:rPr lang="en-US" altLang="zh-CN" dirty="0"/>
              <a:t>6</a:t>
            </a:r>
            <a:r>
              <a:rPr lang="zh-CN" altLang="en-US" dirty="0"/>
              <a:t>月，因为初赛的要求比较简单，而且学校还有很多繁杂的事情，因此我们的目标就是支持</a:t>
            </a:r>
            <a:r>
              <a:rPr lang="en-US" altLang="zh-CN" dirty="0"/>
              <a:t>……</a:t>
            </a:r>
            <a:r>
              <a:rPr lang="zh-CN" altLang="en-US" dirty="0"/>
              <a:t>搭建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我们根据仓库中给出的。。。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6-8</a:t>
            </a:r>
            <a:r>
              <a:rPr lang="zh-CN" altLang="en-US" dirty="0"/>
              <a:t>月，相比往年的比赛，这一次的测试程序增加到了</a:t>
            </a:r>
            <a:r>
              <a:rPr lang="en-US" altLang="zh-CN" dirty="0"/>
              <a:t>8</a:t>
            </a:r>
            <a:r>
              <a:rPr lang="zh-CN" altLang="en-US" dirty="0"/>
              <a:t>九个，一些程序对系统的要求还比较高，因此我们的目标就是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尽可能通过测试。。。。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在这一阶段我们做了对内核做了许多改进，添加了很多功能，并且增加了物理开发板的支持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8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在第一阶段之后，我们将重心放在了支持实际应用和人机交互上，添加了多个应用支持和两个</a:t>
            </a:r>
            <a:r>
              <a:rPr lang="en-US" altLang="zh-CN" dirty="0" err="1"/>
              <a:t>gui</a:t>
            </a:r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8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接下来我会分为</a:t>
            </a:r>
            <a:r>
              <a:rPr lang="en-US" altLang="zh-CN" dirty="0"/>
              <a:t>5</a:t>
            </a:r>
            <a:r>
              <a:rPr lang="zh-CN" altLang="en-US" dirty="0"/>
              <a:t>个部分介绍这个项目的内容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4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Alien</a:t>
            </a:r>
            <a:r>
              <a:rPr lang="zh-CN" altLang="en-US" dirty="0"/>
              <a:t>的内核整体结构如图所示</a:t>
            </a:r>
            <a:endParaRPr lang="en-US" altLang="zh-CN" dirty="0"/>
          </a:p>
          <a:p>
            <a:r>
              <a:rPr lang="zh-CN" altLang="en-US" dirty="0"/>
              <a:t>这是一个层次化、模块化的</a:t>
            </a:r>
            <a:r>
              <a:rPr lang="en-US" altLang="zh-CN" dirty="0" err="1"/>
              <a:t>os</a:t>
            </a:r>
            <a:r>
              <a:rPr lang="zh-CN" altLang="en-US" dirty="0"/>
              <a:t>结构，与</a:t>
            </a:r>
            <a:r>
              <a:rPr lang="en-US" altLang="zh-CN" dirty="0" err="1"/>
              <a:t>linux</a:t>
            </a:r>
            <a:r>
              <a:rPr lang="zh-CN" altLang="en-US" dirty="0"/>
              <a:t>类似，内核中由多个子模块构成，这些子模块又由多个外部独立模块来构成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os</a:t>
            </a:r>
            <a:r>
              <a:rPr lang="zh-CN" altLang="en-US" dirty="0"/>
              <a:t>之上，我们封装了一个简单的</a:t>
            </a:r>
            <a:r>
              <a:rPr lang="en-US" altLang="zh-CN" dirty="0"/>
              <a:t>rust lib</a:t>
            </a:r>
            <a:r>
              <a:rPr lang="zh-CN" altLang="en-US" dirty="0"/>
              <a:t>，供</a:t>
            </a:r>
            <a:r>
              <a:rPr lang="en-US" altLang="zh-CN" dirty="0"/>
              <a:t>rust</a:t>
            </a:r>
            <a:r>
              <a:rPr lang="zh-CN" altLang="en-US" dirty="0"/>
              <a:t>程序使用，对于</a:t>
            </a:r>
            <a:r>
              <a:rPr lang="en-US" altLang="zh-CN" dirty="0"/>
              <a:t>c</a:t>
            </a:r>
            <a:r>
              <a:rPr lang="zh-CN" altLang="en-US" dirty="0"/>
              <a:t>程序，则直接和系统调用层交互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02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Alien </a:t>
            </a:r>
            <a:r>
              <a:rPr lang="en-US" altLang="zh-CN" dirty="0" err="1"/>
              <a:t>os</a:t>
            </a:r>
            <a:r>
              <a:rPr lang="zh-CN" altLang="en-US" dirty="0"/>
              <a:t>是一个支持多核的宏内核架构</a:t>
            </a:r>
            <a:endParaRPr lang="en-US" altLang="zh-CN" dirty="0"/>
          </a:p>
          <a:p>
            <a:r>
              <a:rPr lang="zh-CN" altLang="en-US" dirty="0"/>
              <a:t>其具备完善的文档，代码文档</a:t>
            </a:r>
            <a:r>
              <a:rPr lang="en-US" altLang="zh-CN" dirty="0"/>
              <a:t>+</a:t>
            </a:r>
            <a:r>
              <a:rPr lang="zh-CN" altLang="en-US" dirty="0"/>
              <a:t>开发设计文档</a:t>
            </a:r>
            <a:endParaRPr lang="en-US" altLang="zh-CN" dirty="0"/>
          </a:p>
          <a:p>
            <a:r>
              <a:rPr lang="zh-CN" altLang="en-US" dirty="0"/>
              <a:t>内核中使用的模块有完全自己实现的</a:t>
            </a:r>
            <a:endParaRPr lang="en-US" altLang="zh-CN" dirty="0"/>
          </a:p>
          <a:p>
            <a:r>
              <a:rPr lang="zh-CN" altLang="en-US" dirty="0"/>
              <a:t>有</a:t>
            </a:r>
            <a:r>
              <a:rPr lang="en-US" altLang="zh-CN" dirty="0"/>
              <a:t>….</a:t>
            </a:r>
          </a:p>
          <a:p>
            <a:r>
              <a:rPr lang="zh-CN" altLang="en-US" dirty="0"/>
              <a:t>有。。。。</a:t>
            </a:r>
            <a:endParaRPr lang="en-US" altLang="zh-CN" dirty="0"/>
          </a:p>
          <a:p>
            <a:r>
              <a:rPr lang="zh-CN" altLang="en-US" dirty="0"/>
              <a:t>其支持丰富的系统调用，我们目前添加的有</a:t>
            </a:r>
            <a:r>
              <a:rPr lang="en-US" altLang="zh-CN" dirty="0"/>
              <a:t>128</a:t>
            </a:r>
            <a:r>
              <a:rPr lang="zh-CN" altLang="en-US" dirty="0"/>
              <a:t>个系统调用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91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这张图展示了内核中模块的分布情况</a:t>
            </a:r>
            <a:endParaRPr lang="en-US" altLang="zh-CN" dirty="0"/>
          </a:p>
          <a:p>
            <a:r>
              <a:rPr lang="zh-CN" altLang="en-US" dirty="0"/>
              <a:t>整体来说，我们自己实现的模块与来自社区中的模块数量是基本相等的</a:t>
            </a:r>
            <a:endParaRPr lang="en-US" altLang="zh-CN" dirty="0"/>
          </a:p>
          <a:p>
            <a:r>
              <a:rPr lang="zh-CN" altLang="en-US" dirty="0"/>
              <a:t>但我们希望，后面我们实现的这些模块在精雕细琢之后也会回馈到社区当中，这样最终我们的内核将会完全由社区中的模块构成</a:t>
            </a:r>
            <a:endParaRPr lang="en-US" altLang="zh-CN" dirty="0"/>
          </a:p>
          <a:p>
            <a:r>
              <a:rPr lang="zh-CN" altLang="en-US" dirty="0"/>
              <a:t>当后面有同学再次基于</a:t>
            </a:r>
            <a:r>
              <a:rPr lang="en-US" altLang="zh-CN" dirty="0"/>
              <a:t>rust</a:t>
            </a:r>
            <a:r>
              <a:rPr lang="zh-CN" altLang="en-US" dirty="0"/>
              <a:t>开发操作系统，就会有许多可用的资源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79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首先是内存管理</a:t>
            </a:r>
            <a:endParaRPr lang="en-US" altLang="zh-CN" dirty="0"/>
          </a:p>
          <a:p>
            <a:r>
              <a:rPr lang="zh-CN" altLang="en-US" dirty="0"/>
              <a:t>从设备树中探测到设备基本信息后，所有可用的物理内存会被进行分页管理，</a:t>
            </a:r>
            <a:endParaRPr lang="en-US" altLang="zh-CN" dirty="0"/>
          </a:p>
          <a:p>
            <a:r>
              <a:rPr lang="zh-CN" altLang="en-US" dirty="0"/>
              <a:t>这些页大小的内存最后流向内核的其它部分，有的部分会直接使用这些页大小的内存，有的</a:t>
            </a:r>
            <a:endParaRPr lang="en-US" altLang="zh-CN" dirty="0"/>
          </a:p>
          <a:p>
            <a:r>
              <a:rPr lang="zh-CN" altLang="en-US" dirty="0"/>
              <a:t>部分会将这些页大小的内存进行再次分割并管理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EDBFF-63A4-42CA-8B06-8EA51D9892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9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B91AD-F2C3-4A64-832F-114A546CDD33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52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5CC3-5829-4E3A-9C80-9A4B9D8FE562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18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8FC05-2C2F-4C20-8CA8-29820F1022B0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802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C0991-ECA6-4F38-9EFE-7FD5D6766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A53B53-CDCD-4264-B14E-41C483DE1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5DAC4-0C0E-47E9-A3C3-C88B95CB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53B6-E417-469F-9A8C-B13BFDBDB1D1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07083-220C-4A5E-9BDE-23143AE1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9F1BB0-E61F-471D-AA10-01E4F4D1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56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35D5D-79AC-4FA7-BCCE-A355034B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B521F-FE3B-4C68-B944-C8C711B31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B1A9B3-9BBD-48D1-83EF-113487BB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4135-1395-4AE2-8C3F-144B8FC2737A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F715A-3059-492B-BA4C-8B83104D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6EC756-43FD-40FE-98DB-715828DC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07973-4328-45C9-9B0F-21BA24A9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75FC6D-C45B-46C1-8ECF-AB72DC3A2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2BFCF-C150-428F-B4E7-33A2E072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6089-B548-4221-BF7A-8E5A118786D9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4F649-14AB-4E13-A1EE-6E6E6C8A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54163-A2A5-4BE1-9804-D6CDE300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334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B02C7-7A8E-4212-B260-EDAB9C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8E026A-6F66-4191-ADF6-065270438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DBDE1D-116D-47D4-8CBB-0E590B744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A4F4E7-5DBB-46AA-B820-9C60D1CF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68FA0-8079-431C-86C2-739F77D98235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94AE7-9C04-4C2E-B30B-BF477B5D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2A441-6609-4442-8734-85E5292B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00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ABCA3-AF7F-4ADF-A9E6-F08076E5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A3C25-4C21-4814-86E2-6A1BF85A6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5B0C5E-A076-48F8-91C5-5D25D2103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78834F-5954-4170-9964-8EAA23C5B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D4FD213-6695-401E-BAFA-632821172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CEB241-CB86-47F5-A433-64DC4F4F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F9C5-BB11-4374-B511-B23C9365794F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93EAF2-7AC3-4161-B219-554D5C46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FBF491-A006-4736-A0DE-76586AF2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100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5F5F8-F9D2-4429-98C7-44E41C27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3CCFC8-FD35-4121-8224-62763C3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6F328-1FA3-41F9-9976-97D6B736E2E6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C3D209-A239-4768-91F7-E4798BA2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9CE431-D1E9-4DDD-8E93-9EAB714A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0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9E3D53-F4F3-472D-8761-E34D8E2C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4D87-DF5E-47EC-8CAD-40B60002AFCA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80ED196-5122-48FB-AA92-4B31B7D7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0E9BEC-1BDD-4B21-9894-2C128ECB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87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2D5D7-7B80-4E5D-BEDA-A736F017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4E9DF0-9879-4716-9E1F-664DB75E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272229-0007-4712-AEAC-75F028408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EA799F-6232-4130-BA14-80B20885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2B57-8B53-4760-BC4B-0E9B5C721D51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AF3C6F-BBE0-4673-9590-5193C0F8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766DE7-5D93-4EC0-8648-90B15207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8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8E03B-4DDF-45D4-8E28-1430C49FEB4C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6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0A428-DDDE-45D9-A5E4-1D9AFCF1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1234DF-5D19-4285-9C45-6D34C37FC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3C2C1B-DD84-4BFD-B1BD-293DEB1F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3E761B-FCF0-40BC-AFCB-199C115B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84DF-64C2-4534-9568-883D7A7FEFFD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667B5B-F495-4AA9-9229-DD81E906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9DB3CA-0BB8-48E1-ADEE-849B8109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94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1B162-6DF3-426A-BC4E-2869C70A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36953D-B21F-4A47-80CF-507F72ED7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E49971-82EA-4216-BCED-BF9874D2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B6F5-25B9-4428-AA60-0272DB209D6C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4AB945-0469-44E7-960A-24BF7130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43534-31B0-442A-9D67-A7E9D766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1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B37DAE-98B9-42D1-B1FF-007A6AFB1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D090ED-34FB-4F51-A4F2-A92F6DC7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DCDC8-B2D3-49F9-86A4-2080F2DB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A0036-30E0-418B-AD7C-B25AABD842FC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462EE-0E65-46D0-8C34-08F7732F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8F3CCA-9DAB-47C4-B87C-0F2378E8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2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E91E8-AFC0-49D6-B6CA-8C72599F88B2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24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7F3D-7F76-4F55-8DF9-B720C8F1C46E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C0586-F54C-4303-9E60-B93063F7044C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5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0364A-9C94-4E2C-A4A8-46314D5FC63D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A796-DCAD-4EF9-BD2E-A0B6C773F1A4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3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5646-ACB4-40E9-B5CD-EE77D6188E09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65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1C84C-AD90-4F33-A6F6-0F73A844DAF0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01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B90614F-D7D7-4222-A303-89D0E8ECAE2B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38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996C1-A79B-4165-AE18-BEDFFF5E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0C2A3-923C-4D9C-A014-0BF0E2E8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BEDDE5-B08B-42AB-8A81-D6A32EC53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84508-8D67-4C2A-95AA-D825C44E698E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39130-9C37-4D4B-BC70-3AD9F09A3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A6D10B-3EB0-40D6-94CD-A333974B0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EA14F-2550-409E-8089-21D22F30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os-module/rslab/blob/main/README.md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uart.md" TargetMode="External"/><Relationship Id="rId4" Type="http://schemas.openxmlformats.org/officeDocument/2006/relationships/hyperlink" Target="https://github.com/Godones/Alien/blob/dev/doc/plic.m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eduxiji.net/19373469/oskernel2022-x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lab.eduxiji.net/19373469/oskernel2022-x/-/blob/main/docs/sd.m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lab.eduxiji.net/2019301887/oskernel2022-npucore/-/blob/master/Doc/debug/%E6%B5%AE%E7%82%B9%E5%AF%84%E5%AD%98%E5%99%A8bug.md" TargetMode="External"/><Relationship Id="rId5" Type="http://schemas.openxmlformats.org/officeDocument/2006/relationships/hyperlink" Target="https://gitlab.eduxiji.net/2019301887/oskernel2022-npucore/-/blob/master/Doc/debug/TTY%E4%B8%8D%E5%9B%9E%E6%98%BEbug.md" TargetMode="External"/><Relationship Id="rId10" Type="http://schemas.openxmlformats.org/officeDocument/2006/relationships/hyperlink" Target="https://gitlab.eduxiji.net/2019301887/oskernel2022-npucore" TargetMode="External"/><Relationship Id="rId4" Type="http://schemas.openxmlformats.org/officeDocument/2006/relationships/hyperlink" Target="https://gitlab.eduxiji.net/scPointer/maturin/-/blob/master/doc/%E6%A8%A1%E5%9D%97%20-%20%E4%BF%A1%E5%8F%B7%E5%A4%84%E7%90%86.md" TargetMode="External"/><Relationship Id="rId9" Type="http://schemas.openxmlformats.org/officeDocument/2006/relationships/hyperlink" Target="https://gitlab.eduxiji.net/scPointer/maturi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Godones/Alien/blob/dev/doc/%E5%BC%80%E5%8F%91%E6%97%A5%E5%BF%97.m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Godones/Alien/blob/dev/doc/sqlite3.md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github.com/Godones/Alien/blob/dev/doc/redis.md" TargetMode="External"/><Relationship Id="rId10" Type="http://schemas.openxmlformats.org/officeDocument/2006/relationships/image" Target="../media/image7.svg"/><Relationship Id="rId4" Type="http://schemas.openxmlformats.org/officeDocument/2006/relationships/hyperlink" Target="https://github.com/Godones/Alien/blob/dev/doc/bash.md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github.com/Godones/Alien/blob/dev/doc/%E5%BC%80%E5%8F%91%E6%97%A5%E5%BF%97.m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%E7%B3%BB%E7%BB%9F%E6%9E%B6%E6%9E%84.md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Godones/fat32-vfs" TargetMode="External"/><Relationship Id="rId18" Type="http://schemas.openxmlformats.org/officeDocument/2006/relationships/hyperlink" Target="https://github.com/Godones/Alien/tree/dev/modules/input2event" TargetMode="External"/><Relationship Id="rId26" Type="http://schemas.openxmlformats.org/officeDocument/2006/relationships/hyperlink" Target="https://github.com/Godones/Alien/tree/dev/modules/schedule" TargetMode="External"/><Relationship Id="rId3" Type="http://schemas.openxmlformats.org/officeDocument/2006/relationships/image" Target="../media/image3.png"/><Relationship Id="rId21" Type="http://schemas.openxmlformats.org/officeDocument/2006/relationships/hyperlink" Target="https://github.com/Godones/Alien/tree/dev/modules/simplegui" TargetMode="External"/><Relationship Id="rId7" Type="http://schemas.openxmlformats.org/officeDocument/2006/relationships/hyperlink" Target="https://github.com/os-module/visionfive2-sd" TargetMode="External"/><Relationship Id="rId12" Type="http://schemas.openxmlformats.org/officeDocument/2006/relationships/hyperlink" Target="https://github.com/Godones/rvfs" TargetMode="External"/><Relationship Id="rId17" Type="http://schemas.openxmlformats.org/officeDocument/2006/relationships/hyperlink" Target="https://github.com/Godones/Alien/tree/dev/modules/gmanager" TargetMode="External"/><Relationship Id="rId25" Type="http://schemas.openxmlformats.org/officeDocument/2006/relationships/hyperlink" Target="https://github.com/Godones/Alien/tree/dev/modules/uart" TargetMode="External"/><Relationship Id="rId3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github.com/Godones/Alien/tree/dev/modules/basemachine" TargetMode="External"/><Relationship Id="rId20" Type="http://schemas.openxmlformats.org/officeDocument/2006/relationships/hyperlink" Target="https://github.com/Godones/Alien/tree/dev/modules/plic" TargetMode="External"/><Relationship Id="rId29" Type="http://schemas.openxmlformats.org/officeDocument/2006/relationships/hyperlink" Target="https://github.com/Godones/Alien/tree/dev/modules/virtio-input-decod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os-module/rtrace" TargetMode="External"/><Relationship Id="rId11" Type="http://schemas.openxmlformats.org/officeDocument/2006/relationships/hyperlink" Target="https://github.com/os-module/rtc" TargetMode="External"/><Relationship Id="rId24" Type="http://schemas.openxmlformats.org/officeDocument/2006/relationships/hyperlink" Target="https://github.com/Godones/Alien/tree/dev/modules/syscall" TargetMode="External"/><Relationship Id="rId32" Type="http://schemas.openxmlformats.org/officeDocument/2006/relationships/hyperlink" Target="https://crates.io/crates/riscv" TargetMode="External"/><Relationship Id="rId5" Type="http://schemas.openxmlformats.org/officeDocument/2006/relationships/hyperlink" Target="https://github.com/os-module/page-table" TargetMode="External"/><Relationship Id="rId15" Type="http://schemas.openxmlformats.org/officeDocument/2006/relationships/hyperlink" Target="https://github.com/Godones/jammdb" TargetMode="External"/><Relationship Id="rId23" Type="http://schemas.openxmlformats.org/officeDocument/2006/relationships/hyperlink" Target="https://github.com/Godones/Alien/tree/dev/modules/syscall-table" TargetMode="External"/><Relationship Id="rId28" Type="http://schemas.openxmlformats.org/officeDocument/2006/relationships/hyperlink" Target="https://github.com/Godones/Alien/tree/dev/modules/pci-rs" TargetMode="External"/><Relationship Id="rId10" Type="http://schemas.openxmlformats.org/officeDocument/2006/relationships/hyperlink" Target="https://github.com/os-module/rslab" TargetMode="External"/><Relationship Id="rId19" Type="http://schemas.openxmlformats.org/officeDocument/2006/relationships/hyperlink" Target="https://github.com/Godones/Alien/tree/dev/modules/pager" TargetMode="External"/><Relationship Id="rId31" Type="http://schemas.openxmlformats.org/officeDocument/2006/relationships/hyperlink" Target="https://crates.io/crates/talc" TargetMode="External"/><Relationship Id="rId4" Type="http://schemas.openxmlformats.org/officeDocument/2006/relationships/hyperlink" Target="https://github.com/os-module/doubly-linked-list" TargetMode="External"/><Relationship Id="rId9" Type="http://schemas.openxmlformats.org/officeDocument/2006/relationships/hyperlink" Target="https://github.com/os-module/preprint" TargetMode="External"/><Relationship Id="rId14" Type="http://schemas.openxmlformats.org/officeDocument/2006/relationships/hyperlink" Target="https://github.com/Godones/dbfs2" TargetMode="External"/><Relationship Id="rId22" Type="http://schemas.openxmlformats.org/officeDocument/2006/relationships/hyperlink" Target="https://github.com/Godones/Alien/tree/dev/modules/simple-net" TargetMode="External"/><Relationship Id="rId27" Type="http://schemas.openxmlformats.org/officeDocument/2006/relationships/hyperlink" Target="https://github.com/Godones/Alien/tree/dev/modules/kernel-sync" TargetMode="External"/><Relationship Id="rId30" Type="http://schemas.openxmlformats.org/officeDocument/2006/relationships/hyperlink" Target="https://crates.io/crates/buddy_system_allocator" TargetMode="External"/><Relationship Id="rId8" Type="http://schemas.openxmlformats.org/officeDocument/2006/relationships/hyperlink" Target="https://github.com/os-module/elfinf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Godones/Alien/blob/dev/doc/memory.md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96" y="180536"/>
            <a:ext cx="3304580" cy="3304580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742A-03C3-4EF2-8B33-12932F039933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C949ECB-A258-4956-AE73-CFD400B6E05C}"/>
              </a:ext>
            </a:extLst>
          </p:cNvPr>
          <p:cNvGrpSpPr/>
          <p:nvPr/>
        </p:nvGrpSpPr>
        <p:grpSpPr>
          <a:xfrm>
            <a:off x="3581400" y="3304437"/>
            <a:ext cx="7928812" cy="2403515"/>
            <a:chOff x="3581399" y="1331495"/>
            <a:chExt cx="7928812" cy="240351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E50E310-1B0C-4D0B-B949-C7511CDE95D5}"/>
                </a:ext>
              </a:extLst>
            </p:cNvPr>
            <p:cNvSpPr/>
            <p:nvPr/>
          </p:nvSpPr>
          <p:spPr>
            <a:xfrm>
              <a:off x="3581399" y="1331495"/>
              <a:ext cx="7928811" cy="163121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0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Alien OS</a:t>
              </a:r>
              <a:endParaRPr lang="zh-CN" altLang="en-US" sz="10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BF73D3-CB6A-4FE1-B3F5-5E86F78DB1BF}"/>
                </a:ext>
              </a:extLst>
            </p:cNvPr>
            <p:cNvSpPr/>
            <p:nvPr/>
          </p:nvSpPr>
          <p:spPr>
            <a:xfrm rot="10800000" flipV="1">
              <a:off x="7011599" y="3334899"/>
              <a:ext cx="4498612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指导老师：陆慧梅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D3525E0-5BD9-4A08-A85C-854388204A28}"/>
                </a:ext>
              </a:extLst>
            </p:cNvPr>
            <p:cNvSpPr/>
            <p:nvPr/>
          </p:nvSpPr>
          <p:spPr>
            <a:xfrm>
              <a:off x="4284577" y="3334900"/>
              <a:ext cx="3261227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陈林峰      林 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39C6F072-3181-FC28-3D1A-D58FA7D35C5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13625A-8489-0B18-6AF7-9086CD164A0A}"/>
              </a:ext>
            </a:extLst>
          </p:cNvPr>
          <p:cNvSpPr txBox="1"/>
          <p:nvPr/>
        </p:nvSpPr>
        <p:spPr>
          <a:xfrm>
            <a:off x="412784" y="1166617"/>
            <a:ext cx="469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参考：</a:t>
            </a:r>
            <a:r>
              <a:rPr lang="en-US" altLang="zh-CN" dirty="0" err="1"/>
              <a:t>linux</a:t>
            </a:r>
            <a:r>
              <a:rPr lang="zh-CN" altLang="en-US" dirty="0"/>
              <a:t>的内存管理方式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0F057A-DEC3-EB29-3084-1532C8353FA8}"/>
              </a:ext>
            </a:extLst>
          </p:cNvPr>
          <p:cNvSpPr/>
          <p:nvPr/>
        </p:nvSpPr>
        <p:spPr>
          <a:xfrm>
            <a:off x="5249648" y="1181092"/>
            <a:ext cx="418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物理页管理：避免内存碎片化</a:t>
            </a:r>
          </a:p>
        </p:txBody>
      </p:sp>
      <p:pic>
        <p:nvPicPr>
          <p:cNvPr id="12" name="Picture 2" descr="image">
            <a:extLst>
              <a:ext uri="{FF2B5EF4-FFF2-40B4-BE49-F238E27FC236}">
                <a16:creationId xmlns:a16="http://schemas.microsoft.com/office/drawing/2014/main" id="{C6BEDF0B-2C35-5090-EFA0-AD5FDFA9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48" y="2631676"/>
            <a:ext cx="4185761" cy="14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B65D02-52A1-1398-6CBB-9EFF52A3C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23" y="4656284"/>
            <a:ext cx="3667637" cy="11241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659217-5EA9-DE20-B3BF-01A4D0616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16" y="4560640"/>
            <a:ext cx="3467584" cy="137179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C7B90AA-89B2-F85A-1250-142764CD6563}"/>
              </a:ext>
            </a:extLst>
          </p:cNvPr>
          <p:cNvSpPr/>
          <p:nvPr/>
        </p:nvSpPr>
        <p:spPr>
          <a:xfrm>
            <a:off x="6056659" y="1690046"/>
            <a:ext cx="22770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buddy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381558-73F2-8376-C7E1-CBAB0A903434}"/>
              </a:ext>
            </a:extLst>
          </p:cNvPr>
          <p:cNvSpPr/>
          <p:nvPr/>
        </p:nvSpPr>
        <p:spPr>
          <a:xfrm>
            <a:off x="900031" y="1691995"/>
            <a:ext cx="17240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bitmap</a:t>
            </a:r>
            <a:endParaRPr lang="zh-CN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EB79164-4BAD-3046-1786-D3392F549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6" y="2393842"/>
            <a:ext cx="1724025" cy="19145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2DB5213-7CF6-BEB7-F926-AD0CDE23C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9" y="4485667"/>
            <a:ext cx="2924583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163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8F10A6-160D-FCCD-382B-C68363066BB0}"/>
              </a:ext>
            </a:extLst>
          </p:cNvPr>
          <p:cNvSpPr/>
          <p:nvPr/>
        </p:nvSpPr>
        <p:spPr>
          <a:xfrm>
            <a:off x="607058" y="1242307"/>
            <a:ext cx="44935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小内存分配：充分使用内存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392D5F-F67A-7622-210F-EA459F995804}"/>
              </a:ext>
            </a:extLst>
          </p:cNvPr>
          <p:cNvSpPr/>
          <p:nvPr/>
        </p:nvSpPr>
        <p:spPr>
          <a:xfrm>
            <a:off x="6629658" y="1403413"/>
            <a:ext cx="15240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slab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Picture 2" descr="无标题-2022-10-20-1706.excalidraw">
            <a:extLst>
              <a:ext uri="{FF2B5EF4-FFF2-40B4-BE49-F238E27FC236}">
                <a16:creationId xmlns:a16="http://schemas.microsoft.com/office/drawing/2014/main" id="{76E960F8-CDC7-D9EA-BDFB-8FAE247E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661" y="1958505"/>
            <a:ext cx="4493539" cy="43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22807AD-5DC0-B07E-2C22-7207DD2CDF89}"/>
              </a:ext>
            </a:extLst>
          </p:cNvPr>
          <p:cNvSpPr/>
          <p:nvPr/>
        </p:nvSpPr>
        <p:spPr>
          <a:xfrm>
            <a:off x="-228473" y="4113300"/>
            <a:ext cx="29248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option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992C33D-15AD-4153-506A-018EF95EF1FA}"/>
              </a:ext>
            </a:extLst>
          </p:cNvPr>
          <p:cNvSpPr txBox="1"/>
          <p:nvPr/>
        </p:nvSpPr>
        <p:spPr>
          <a:xfrm>
            <a:off x="607058" y="4539149"/>
            <a:ext cx="368617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Buddy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Talloc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FF6C35-D8CE-BCE7-2BD7-031643E4FC6F}"/>
              </a:ext>
            </a:extLst>
          </p:cNvPr>
          <p:cNvSpPr txBox="1"/>
          <p:nvPr/>
        </p:nvSpPr>
        <p:spPr>
          <a:xfrm>
            <a:off x="607058" y="1787111"/>
            <a:ext cx="2254079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多核支持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本地缓存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8bytes-8MB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可伸缩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E9F552-A98D-E2EB-5591-D69B3E7E131A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1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726942" cy="584775"/>
            <a:chOff x="290194" y="136525"/>
            <a:chExt cx="472694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423545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–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优化手段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628D65-7764-38E1-B54D-BCED125BADB6}"/>
              </a:ext>
            </a:extLst>
          </p:cNvPr>
          <p:cNvSpPr txBox="1"/>
          <p:nvPr/>
        </p:nvSpPr>
        <p:spPr>
          <a:xfrm>
            <a:off x="607058" y="1193869"/>
            <a:ext cx="9203160" cy="1182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Lazy Allocation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对于应用程序的栈、堆、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区域的分配推迟到访问时，大大减少不必要的内存分配。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大多数测试对栈的需求不高，但是有几个程序需要数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的栈空间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43B11F-0D64-4438-31C3-C3632E97E67B}"/>
              </a:ext>
            </a:extLst>
          </p:cNvPr>
          <p:cNvSpPr txBox="1"/>
          <p:nvPr/>
        </p:nvSpPr>
        <p:spPr>
          <a:xfrm>
            <a:off x="607058" y="2527605"/>
            <a:ext cx="9006526" cy="11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COW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使用引用计数管理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page-table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的物理页使用情况，可以在父子进程之间共享物理页，并在发生写操作时进行复制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023BF8-E1FD-2392-033C-7B209A91FC8E}"/>
              </a:ext>
            </a:extLst>
          </p:cNvPr>
          <p:cNvSpPr txBox="1"/>
          <p:nvPr/>
        </p:nvSpPr>
        <p:spPr>
          <a:xfrm>
            <a:off x="607058" y="3861341"/>
            <a:ext cx="9131027" cy="118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条件编译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针对不同平台设置不同的参数，对于内存有限的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，减少设备缓存的上限值，对于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starfive2/unmatched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调高设备缓存的上限以获得更好的性能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8E14AE-205C-9E1A-EE76-86BAEBE60853}"/>
              </a:ext>
            </a:extLst>
          </p:cNvPr>
          <p:cNvSpPr txBox="1"/>
          <p:nvPr/>
        </p:nvSpPr>
        <p:spPr>
          <a:xfrm>
            <a:off x="607058" y="5195077"/>
            <a:ext cx="7092006" cy="766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页面回收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做分配器时，当物理页紧缺时，可以向分配器回收空闲页</a:t>
            </a:r>
          </a:p>
        </p:txBody>
      </p:sp>
    </p:spTree>
    <p:extLst>
      <p:ext uri="{BB962C8B-B14F-4D97-AF65-F5344CB8AC3E}">
        <p14:creationId xmlns:p14="http://schemas.microsoft.com/office/powerpoint/2010/main" val="1399167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0459"/>
            <a:ext cx="2743200" cy="365125"/>
          </a:xfrm>
        </p:spPr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进程管理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3BE72C-C3C2-1AFB-27E2-551ECF7B8257}"/>
              </a:ext>
            </a:extLst>
          </p:cNvPr>
          <p:cNvSpPr txBox="1"/>
          <p:nvPr/>
        </p:nvSpPr>
        <p:spPr>
          <a:xfrm>
            <a:off x="479963" y="2888583"/>
            <a:ext cx="5098109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==task-struct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队列，无锁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时间片轮转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参数控制各个资源的共享关系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86595C-270E-2419-2576-47CFDFACDC0C}"/>
              </a:ext>
            </a:extLst>
          </p:cNvPr>
          <p:cNvSpPr txBox="1"/>
          <p:nvPr/>
        </p:nvSpPr>
        <p:spPr>
          <a:xfrm>
            <a:off x="469571" y="1428699"/>
            <a:ext cx="74958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的做法，将进程和线程统一用一个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task-struct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进行管理，利用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语言的优势，使用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进行资源的共享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2AFBED-296F-86AA-779E-7D239A814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13" y="1428699"/>
            <a:ext cx="3529013" cy="42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25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DBD687-FFF3-DCC5-0426-B280B4FF1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4" y="1652587"/>
            <a:ext cx="5895975" cy="41814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860865D-4F44-A14F-CC77-A0852E22BFB2}"/>
              </a:ext>
            </a:extLst>
          </p:cNvPr>
          <p:cNvSpPr txBox="1"/>
          <p:nvPr/>
        </p:nvSpPr>
        <p:spPr>
          <a:xfrm>
            <a:off x="6655360" y="1851876"/>
            <a:ext cx="5149926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实现，包含绝大部分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行以上代码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独立模块可复用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会被缓存，不需要重复磁盘查找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允许重复挂载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多个文件系统支持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Fat32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Tmpfs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Devfs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Rootfs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多块读写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(4096/512)</a:t>
            </a:r>
          </a:p>
        </p:txBody>
      </p:sp>
    </p:spTree>
    <p:extLst>
      <p:ext uri="{BB962C8B-B14F-4D97-AF65-F5344CB8AC3E}">
        <p14:creationId xmlns:p14="http://schemas.microsoft.com/office/powerpoint/2010/main" val="18491735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914142" cy="584775"/>
            <a:chOff x="290194" y="136525"/>
            <a:chExt cx="391414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42265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DBFS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70F0A-6D72-B1CA-297C-DCDCC945A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0" y="1563604"/>
            <a:ext cx="4591050" cy="4019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D1A782-2ED3-155B-9CD2-A23FAEDD7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9" y="1462437"/>
            <a:ext cx="5285459" cy="41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4507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025902" cy="584775"/>
            <a:chOff x="290194" y="136525"/>
            <a:chExt cx="402590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5344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文件系统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DBFS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0C66CC-730B-E1D7-A345-D2B63A8B3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70" y="1333650"/>
            <a:ext cx="6096579" cy="474411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F4DEE4-CB76-99FB-7E7C-F9447DF7DA75}"/>
              </a:ext>
            </a:extLst>
          </p:cNvPr>
          <p:cNvSpPr txBox="1"/>
          <p:nvPr/>
        </p:nvSpPr>
        <p:spPr>
          <a:xfrm>
            <a:off x="363218" y="1876812"/>
            <a:ext cx="4762212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得益于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的抽象，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dbfs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只需要实现定义的各个接口即可接入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支持绝大部分文件系统功能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软硬链接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326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Sd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卡驱动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A4517A-135B-95D4-5F67-03CBCFD22C5A}"/>
              </a:ext>
            </a:extLst>
          </p:cNvPr>
          <p:cNvSpPr txBox="1"/>
          <p:nvPr/>
        </p:nvSpPr>
        <p:spPr>
          <a:xfrm>
            <a:off x="607058" y="1709482"/>
            <a:ext cx="7616280" cy="11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卡使用</a:t>
            </a:r>
            <a:r>
              <a:rPr lang="en-US" altLang="zh-CN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协议，与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/unmatched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协议不一样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开发板不提供手册，寄存器资料也不全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网络上只能从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uboot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中查看源代码，无有效的实现可供参考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C36F73-5795-EFD8-719E-C1A441A0E62C}"/>
              </a:ext>
            </a:extLst>
          </p:cNvPr>
          <p:cNvSpPr txBox="1"/>
          <p:nvPr/>
        </p:nvSpPr>
        <p:spPr>
          <a:xfrm>
            <a:off x="607058" y="3262645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解决方案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D0916D-DD58-3769-DEA7-A5E6502EAD48}"/>
              </a:ext>
            </a:extLst>
          </p:cNvPr>
          <p:cNvSpPr txBox="1"/>
          <p:nvPr/>
        </p:nvSpPr>
        <p:spPr>
          <a:xfrm>
            <a:off x="607058" y="1219629"/>
            <a:ext cx="1723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存在的问题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40446A-8D16-7F5E-6066-5DCAEB7304E3}"/>
              </a:ext>
            </a:extLst>
          </p:cNvPr>
          <p:cNvSpPr txBox="1"/>
          <p:nvPr/>
        </p:nvSpPr>
        <p:spPr>
          <a:xfrm>
            <a:off x="564003" y="3864059"/>
            <a:ext cx="7337301" cy="15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从另外一组队伍 哈工大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MankorOS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寻求帮助，得到了一个可用的手册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视频，熟悉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的工作方式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给出的寄存器说明和队伍 哈工大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MankorOS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遵循手册的说明而不是标准的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sdio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906754D-DB08-A0F4-4D06-3BD6E2929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577" y="1648529"/>
            <a:ext cx="4161789" cy="41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67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其它驱动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E3CCDE-D288-B215-2DF7-C3B614BA42F6}"/>
              </a:ext>
            </a:extLst>
          </p:cNvPr>
          <p:cNvSpPr txBox="1"/>
          <p:nvPr/>
        </p:nvSpPr>
        <p:spPr>
          <a:xfrm>
            <a:off x="202817" y="1385529"/>
            <a:ext cx="1526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sz="2400" dirty="0"/>
              <a:t>UART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1EEF90-B4CE-368C-D475-AA6F6E661CA8}"/>
              </a:ext>
            </a:extLst>
          </p:cNvPr>
          <p:cNvSpPr txBox="1"/>
          <p:nvPr/>
        </p:nvSpPr>
        <p:spPr>
          <a:xfrm>
            <a:off x="202817" y="1891109"/>
            <a:ext cx="59366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态驱动，不需要进入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，减少特权级切换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异步读写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读写缓冲区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等待队列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多平台支持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/unmatched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的寄存器位宽为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1byte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Starfive2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是四字节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6B65FB-3137-2E9A-FF6D-D7A5E08C6EDF}"/>
              </a:ext>
            </a:extLst>
          </p:cNvPr>
          <p:cNvSpPr txBox="1"/>
          <p:nvPr/>
        </p:nvSpPr>
        <p:spPr>
          <a:xfrm>
            <a:off x="6431898" y="1847194"/>
            <a:ext cx="593660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各厂商可以根据规范调整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Unmatched/starfive2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的第一个核只有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模拟的所有核都具有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寄存器发布不均匀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抽象数据结构，一个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可以适应不同的实现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662969-B78E-AF62-D162-8D70B44622CA}"/>
              </a:ext>
            </a:extLst>
          </p:cNvPr>
          <p:cNvSpPr txBox="1"/>
          <p:nvPr/>
        </p:nvSpPr>
        <p:spPr>
          <a:xfrm>
            <a:off x="6534685" y="1385529"/>
            <a:ext cx="864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PLIC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94BE57-9461-692B-AF06-EB4F5161F33F}"/>
              </a:ext>
            </a:extLst>
          </p:cNvPr>
          <p:cNvSpPr txBox="1"/>
          <p:nvPr/>
        </p:nvSpPr>
        <p:spPr>
          <a:xfrm>
            <a:off x="10435180" y="14316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FD44F2-02D7-96D7-C9C7-830290C6EBBA}"/>
              </a:ext>
            </a:extLst>
          </p:cNvPr>
          <p:cNvSpPr txBox="1"/>
          <p:nvPr/>
        </p:nvSpPr>
        <p:spPr>
          <a:xfrm>
            <a:off x="4211517" y="14316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2013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自动化与测试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DC8C08-A9FE-E4EF-7151-9385EC8B4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8" y="1877270"/>
            <a:ext cx="4143953" cy="6668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9EB1EB-6CC6-6BA1-0782-1AB41E3C8786}"/>
              </a:ext>
            </a:extLst>
          </p:cNvPr>
          <p:cNvSpPr txBox="1"/>
          <p:nvPr/>
        </p:nvSpPr>
        <p:spPr>
          <a:xfrm>
            <a:off x="607058" y="5182728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编译前代码生成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AEC608-DC80-CB5E-60F4-A40A59C19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8" y="2665185"/>
            <a:ext cx="2896004" cy="21434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E664F2-F1E1-5167-AD65-53A9B9F5159C}"/>
              </a:ext>
            </a:extLst>
          </p:cNvPr>
          <p:cNvSpPr txBox="1"/>
          <p:nvPr/>
        </p:nvSpPr>
        <p:spPr>
          <a:xfrm>
            <a:off x="6503465" y="1330767"/>
            <a:ext cx="2646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多种方法堆栈回溯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02765D-482C-0F35-6E99-0DC6F6C6B819}"/>
              </a:ext>
            </a:extLst>
          </p:cNvPr>
          <p:cNvSpPr txBox="1"/>
          <p:nvPr/>
        </p:nvSpPr>
        <p:spPr>
          <a:xfrm>
            <a:off x="6471920" y="1805185"/>
            <a:ext cx="3528530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指针（降低执行效率）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DWARF(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标准方案）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根据编译器的代码生成规律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82CB6D-2189-C1B3-D9FC-A1C702D85E07}"/>
              </a:ext>
            </a:extLst>
          </p:cNvPr>
          <p:cNvSpPr txBox="1"/>
          <p:nvPr/>
        </p:nvSpPr>
        <p:spPr>
          <a:xfrm>
            <a:off x="6471920" y="3372038"/>
            <a:ext cx="2954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自动化调试信息生成</a:t>
            </a:r>
            <a:endParaRPr lang="en-US" altLang="zh-CN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98AD15-FED0-58D1-8E61-FFFCCE785187}"/>
              </a:ext>
            </a:extLst>
          </p:cNvPr>
          <p:cNvSpPr txBox="1"/>
          <p:nvPr/>
        </p:nvSpPr>
        <p:spPr>
          <a:xfrm>
            <a:off x="6487428" y="3770442"/>
            <a:ext cx="5470891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从磁盘读取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编译完源代码，生成符号信息保存到磁盘上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时读取磁盘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两阶段编译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符号信息位于内核数据区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Panic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读内存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B92499C-8EC5-AAB1-7FB8-62B0CD229D3C}"/>
              </a:ext>
            </a:extLst>
          </p:cNvPr>
          <p:cNvSpPr txBox="1"/>
          <p:nvPr/>
        </p:nvSpPr>
        <p:spPr>
          <a:xfrm>
            <a:off x="607058" y="1330767"/>
            <a:ext cx="3642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2000" dirty="0"/>
              <a:t>自动化系统调用生成</a:t>
            </a:r>
          </a:p>
        </p:txBody>
      </p:sp>
    </p:spTree>
    <p:extLst>
      <p:ext uri="{BB962C8B-B14F-4D97-AF65-F5344CB8AC3E}">
        <p14:creationId xmlns:p14="http://schemas.microsoft.com/office/powerpoint/2010/main" val="41492847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Why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Alien?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0C5A4B-E63E-C1C7-0CF3-A18AE6B0FB9A}"/>
              </a:ext>
            </a:extLst>
          </p:cNvPr>
          <p:cNvSpPr txBox="1"/>
          <p:nvPr/>
        </p:nvSpPr>
        <p:spPr>
          <a:xfrm>
            <a:off x="607058" y="1546755"/>
            <a:ext cx="9222742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接触并尝试做了 rcore 实验，产生了对os的兴趣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一直都在学习现成的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做过一些跟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相关的内容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碎片化的工作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操作系统移植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想要实现一个属于自己实现的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，整合已有工作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4722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网络支持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648688-687F-5C36-0ADC-B46AE1604162}"/>
              </a:ext>
            </a:extLst>
          </p:cNvPr>
          <p:cNvSpPr txBox="1"/>
          <p:nvPr/>
        </p:nvSpPr>
        <p:spPr>
          <a:xfrm>
            <a:off x="470231" y="1144843"/>
            <a:ext cx="1176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这次的测试中多出了两个网络相关的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netperf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iperf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，但我们并没有找到很多往届参赛选手在网络支持方面的资料。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23CB5A-475B-CE23-4E0E-8D09F59BC0DB}"/>
              </a:ext>
            </a:extLst>
          </p:cNvPr>
          <p:cNvSpPr txBox="1"/>
          <p:nvPr/>
        </p:nvSpPr>
        <p:spPr>
          <a:xfrm>
            <a:off x="432909" y="2486299"/>
            <a:ext cx="4047651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从零开始既没有时间也没有必要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初赛阶段对网络支持理解不够深入，同时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手册解释不清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支持相关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，但是无法通过测试，内核引入大量的全局变量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8EBB07-D9EC-98E2-C6E1-6628C571DC56}"/>
              </a:ext>
            </a:extLst>
          </p:cNvPr>
          <p:cNvSpPr txBox="1"/>
          <p:nvPr/>
        </p:nvSpPr>
        <p:spPr>
          <a:xfrm>
            <a:off x="6265544" y="2486298"/>
            <a:ext cx="434149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借鉴已有的实现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(from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Arceos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重构代码，推翻之前的实现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添加回环设备，通过两个网络的测试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形 15" descr="V 形箭头 纯色填充">
            <a:extLst>
              <a:ext uri="{FF2B5EF4-FFF2-40B4-BE49-F238E27FC236}">
                <a16:creationId xmlns:a16="http://schemas.microsoft.com/office/drawing/2014/main" id="{88A5ED51-A094-0786-2259-6280E289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977" y="3245821"/>
            <a:ext cx="438150" cy="4381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1A13AC5-6C1F-9A42-8530-EAEDF0A244DB}"/>
              </a:ext>
            </a:extLst>
          </p:cNvPr>
          <p:cNvSpPr txBox="1"/>
          <p:nvPr/>
        </p:nvSpPr>
        <p:spPr>
          <a:xfrm>
            <a:off x="470232" y="1812033"/>
            <a:ext cx="6774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Start from scratch?    Or    </a:t>
            </a:r>
            <a:r>
              <a:rPr lang="en-US" altLang="zh-CN" dirty="0" err="1">
                <a:solidFill>
                  <a:schemeClr val="tx1"/>
                </a:solidFill>
              </a:rPr>
              <a:t>Smoltcp</a:t>
            </a:r>
            <a:r>
              <a:rPr lang="en-US" altLang="zh-CN" dirty="0">
                <a:solidFill>
                  <a:schemeClr val="tx1"/>
                </a:solidFill>
              </a:rPr>
              <a:t>?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F1C569-821B-DAEC-8F87-11CC4EBFA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47" y="2481783"/>
            <a:ext cx="8031734" cy="3962192"/>
          </a:xfrm>
          <a:prstGeom prst="rect">
            <a:avLst/>
          </a:prstGeom>
        </p:spPr>
      </p:pic>
      <p:pic>
        <p:nvPicPr>
          <p:cNvPr id="19" name="图形 18" descr="关闭">
            <a:extLst>
              <a:ext uri="{FF2B5EF4-FFF2-40B4-BE49-F238E27FC236}">
                <a16:creationId xmlns:a16="http://schemas.microsoft.com/office/drawing/2014/main" id="{AFCA104C-149F-B6EE-E93C-C43B3F234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0465" y="16039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686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应用支持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7DB586-65E8-A97D-957B-EB47F1C5239A}"/>
              </a:ext>
            </a:extLst>
          </p:cNvPr>
          <p:cNvSpPr txBox="1"/>
          <p:nvPr/>
        </p:nvSpPr>
        <p:spPr>
          <a:xfrm>
            <a:off x="607058" y="1298451"/>
            <a:ext cx="11254707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在区域赛阶段，本次比赛添加了更多的测试，里面就包含了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两个应用，在后期，我们对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的子命令做了更多支持。</a:t>
            </a:r>
          </a:p>
        </p:txBody>
      </p:sp>
      <p:pic>
        <p:nvPicPr>
          <p:cNvPr id="11" name="Picture 4" descr="Redis - Wikipedia">
            <a:extLst>
              <a:ext uri="{FF2B5EF4-FFF2-40B4-BE49-F238E27FC236}">
                <a16:creationId xmlns:a16="http://schemas.microsoft.com/office/drawing/2014/main" id="{07D6004D-9281-8D0F-7ACC-039209D08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77" y="4794636"/>
            <a:ext cx="3030009" cy="10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QLite3介绍及SQL语句详解（SQLite一）_Java.L的博客-CSDN博客">
            <a:extLst>
              <a:ext uri="{FF2B5EF4-FFF2-40B4-BE49-F238E27FC236}">
                <a16:creationId xmlns:a16="http://schemas.microsoft.com/office/drawing/2014/main" id="{06E2F052-00EB-A8F7-A475-1F5CFEE9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69" y="2046701"/>
            <a:ext cx="2954205" cy="29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89EEA5-2AD2-B174-1E22-8E460DAB4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3938247"/>
            <a:ext cx="2462212" cy="2462212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65AEA37B-4921-AC19-C6F6-9100CD5E8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692" y="2931595"/>
            <a:ext cx="1400175" cy="14001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9EE1BA-E7D0-4051-9E39-1F49C2F53E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78" y="3251762"/>
            <a:ext cx="32956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654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924302" cy="584775"/>
            <a:chOff x="290194" y="136525"/>
            <a:chExt cx="392430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43281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GUI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支持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</a:t>
              </a:r>
              <a:r>
                <a:rPr lang="en-US" altLang="zh-CN" sz="3200" b="1" dirty="0" err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slint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AFCA12-7EA5-9F8E-F109-0B538F8732AC}"/>
              </a:ext>
            </a:extLst>
          </p:cNvPr>
          <p:cNvSpPr txBox="1"/>
          <p:nvPr/>
        </p:nvSpPr>
        <p:spPr>
          <a:xfrm>
            <a:off x="607058" y="1976592"/>
            <a:ext cx="609600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很少听说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GUI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的尝试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人机交互对普通人来说很重要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AB40FB-7ACD-44B2-29AA-0EAAEB82DB59}"/>
              </a:ext>
            </a:extLst>
          </p:cNvPr>
          <p:cNvSpPr txBox="1"/>
          <p:nvPr/>
        </p:nvSpPr>
        <p:spPr>
          <a:xfrm>
            <a:off x="607058" y="146255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Why GUI ?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6A63CA-1822-F16A-8E3B-BFF2E74999F2}"/>
              </a:ext>
            </a:extLst>
          </p:cNvPr>
          <p:cNvSpPr txBox="1"/>
          <p:nvPr/>
        </p:nvSpPr>
        <p:spPr>
          <a:xfrm>
            <a:off x="607058" y="3712205"/>
            <a:ext cx="583438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处理键盘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鼠标的输入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GUI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尽可能高效地传递事件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一次从内核读取尽可能多的事件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内核只存储规定数量的事件，事件频繁将被丢弃</a:t>
            </a:r>
          </a:p>
        </p:txBody>
      </p:sp>
      <p:pic>
        <p:nvPicPr>
          <p:cNvPr id="15" name="Picture 2" descr="Screenshot of the Printer Demo">
            <a:extLst>
              <a:ext uri="{FF2B5EF4-FFF2-40B4-BE49-F238E27FC236}">
                <a16:creationId xmlns:a16="http://schemas.microsoft.com/office/drawing/2014/main" id="{D4F2FDF8-BAD2-E976-9843-29FB03C7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81" y="3498852"/>
            <a:ext cx="4202461" cy="3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-20230815132104606">
            <a:extLst>
              <a:ext uri="{FF2B5EF4-FFF2-40B4-BE49-F238E27FC236}">
                <a16:creationId xmlns:a16="http://schemas.microsoft.com/office/drawing/2014/main" id="{7A5E5B20-113D-9C4F-D731-86AA339A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183340"/>
            <a:ext cx="3448166" cy="22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B238B9-B803-B346-96FF-B6071E047359}"/>
              </a:ext>
            </a:extLst>
          </p:cNvPr>
          <p:cNvSpPr txBox="1"/>
          <p:nvPr/>
        </p:nvSpPr>
        <p:spPr>
          <a:xfrm>
            <a:off x="607058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Alien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支持的功能：</a:t>
            </a:r>
          </a:p>
        </p:txBody>
      </p:sp>
    </p:spTree>
    <p:extLst>
      <p:ext uri="{BB962C8B-B14F-4D97-AF65-F5344CB8AC3E}">
        <p14:creationId xmlns:p14="http://schemas.microsoft.com/office/powerpoint/2010/main" val="16862210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6850382" cy="584775"/>
            <a:chOff x="290194" y="136525"/>
            <a:chExt cx="685038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635889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GUI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支持 </a:t>
              </a:r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 embedded graphic</a:t>
              </a:r>
              <a:endPara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3" name="Picture 4" descr="A screenshot of embedded-graphics running in its simulator.">
            <a:extLst>
              <a:ext uri="{FF2B5EF4-FFF2-40B4-BE49-F238E27FC236}">
                <a16:creationId xmlns:a16="http://schemas.microsoft.com/office/drawing/2014/main" id="{113FC891-11E9-EEF6-5901-9E79F12C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70" y="1613255"/>
            <a:ext cx="5234488" cy="450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5C4619-17B5-5AB2-0357-5D0DB0033E77}"/>
              </a:ext>
            </a:extLst>
          </p:cNvPr>
          <p:cNvSpPr txBox="1"/>
          <p:nvPr/>
        </p:nvSpPr>
        <p:spPr>
          <a:xfrm>
            <a:off x="331130" y="1196403"/>
            <a:ext cx="6096000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Embedded graphic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中只包含了基本的图形绘制功能，不提供任何窗口部件和管理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自由度更高，但需要使用者自定义大多数控件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实现了一些基础部件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窗口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由基础部件构成的复杂控件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216950599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960622" cy="584775"/>
            <a:chOff x="290194" y="136525"/>
            <a:chExt cx="496062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44691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站在前辈的肩膀上前进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0D9EA14F-2550-409E-8089-21D22F307241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892C8-0ADB-67D0-10A7-225970C9F1DE}"/>
              </a:ext>
            </a:extLst>
          </p:cNvPr>
          <p:cNvSpPr txBox="1"/>
          <p:nvPr/>
        </p:nvSpPr>
        <p:spPr>
          <a:xfrm>
            <a:off x="607058" y="1420728"/>
            <a:ext cx="5805806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信号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sigreturn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可能不会返回原有上下文的问题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pthread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-cancel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Bash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允许其它程序时输入不回显的问题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sqlite3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时发现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设置环境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浮点寄存器保存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SD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卡驱动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FB75A3-ABD9-6311-77AA-C6CF309E810C}"/>
              </a:ext>
            </a:extLst>
          </p:cNvPr>
          <p:cNvSpPr/>
          <p:nvPr/>
        </p:nvSpPr>
        <p:spPr>
          <a:xfrm>
            <a:off x="8074588" y="1717023"/>
            <a:ext cx="3225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NPUcore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27D752-4B7A-89C7-696E-B473B158A449}"/>
              </a:ext>
            </a:extLst>
          </p:cNvPr>
          <p:cNvSpPr/>
          <p:nvPr/>
        </p:nvSpPr>
        <p:spPr>
          <a:xfrm>
            <a:off x="7246091" y="3118863"/>
            <a:ext cx="27290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Maturin</a:t>
            </a:r>
            <a:endParaRPr lang="zh-CN" alt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6ADC81-80EA-F3F6-12FF-A66D7B7AC936}"/>
              </a:ext>
            </a:extLst>
          </p:cNvPr>
          <p:cNvSpPr/>
          <p:nvPr/>
        </p:nvSpPr>
        <p:spPr>
          <a:xfrm>
            <a:off x="6335011" y="4642011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图漏图森破</a:t>
            </a:r>
          </a:p>
        </p:txBody>
      </p:sp>
      <p:sp>
        <p:nvSpPr>
          <p:cNvPr id="14" name="文本框 13">
            <a:hlinkClick r:id="rId8"/>
            <a:extLst>
              <a:ext uri="{FF2B5EF4-FFF2-40B4-BE49-F238E27FC236}">
                <a16:creationId xmlns:a16="http://schemas.microsoft.com/office/drawing/2014/main" id="{C553E1C2-25A4-4971-ECEE-688508299056}"/>
              </a:ext>
            </a:extLst>
          </p:cNvPr>
          <p:cNvSpPr txBox="1"/>
          <p:nvPr/>
        </p:nvSpPr>
        <p:spPr>
          <a:xfrm>
            <a:off x="9838591" y="509450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hlinkClick r:id="rId8"/>
            <a:extLst>
              <a:ext uri="{FF2B5EF4-FFF2-40B4-BE49-F238E27FC236}">
                <a16:creationId xmlns:a16="http://schemas.microsoft.com/office/drawing/2014/main" id="{476ED76F-6ABA-C719-5FDE-08508186DD3B}"/>
              </a:ext>
            </a:extLst>
          </p:cNvPr>
          <p:cNvSpPr txBox="1"/>
          <p:nvPr/>
        </p:nvSpPr>
        <p:spPr>
          <a:xfrm>
            <a:off x="9838591" y="35586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hlinkClick r:id="rId8"/>
            <a:extLst>
              <a:ext uri="{FF2B5EF4-FFF2-40B4-BE49-F238E27FC236}">
                <a16:creationId xmlns:a16="http://schemas.microsoft.com/office/drawing/2014/main" id="{F5A111FA-3353-E596-03CC-B77F8C1FFB7F}"/>
              </a:ext>
            </a:extLst>
          </p:cNvPr>
          <p:cNvSpPr txBox="1"/>
          <p:nvPr/>
        </p:nvSpPr>
        <p:spPr>
          <a:xfrm>
            <a:off x="11156600" y="217868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链接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88064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7127FD1-845E-440D-89FA-E77F859C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1" y="966980"/>
            <a:ext cx="2335769" cy="2335769"/>
          </a:xfrm>
          <a:prstGeom prst="rect">
            <a:avLst/>
          </a:prstGeom>
        </p:spPr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0E504E62-EB09-4E76-BCAA-B758E6B9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9742A-03C3-4EF2-8B33-12932F03993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2023/9/20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ED2C00-D5CF-4DAD-9D60-640C0F29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EA14F-2550-409E-8089-21D22F3072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CE8156-16A6-8BF9-D6E4-6454E285AB99}"/>
              </a:ext>
            </a:extLst>
          </p:cNvPr>
          <p:cNvSpPr txBox="1"/>
          <p:nvPr/>
        </p:nvSpPr>
        <p:spPr>
          <a:xfrm>
            <a:off x="4028955" y="3552593"/>
            <a:ext cx="354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93671F-E5E8-A630-5121-0F8B3FFA0FB1}"/>
              </a:ext>
            </a:extLst>
          </p:cNvPr>
          <p:cNvSpPr txBox="1"/>
          <p:nvPr/>
        </p:nvSpPr>
        <p:spPr>
          <a:xfrm>
            <a:off x="4734560" y="4171769"/>
            <a:ext cx="295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演示视频</a:t>
            </a:r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D323ABDC-7EA9-1D72-AFD9-8470D1308F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5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视频演示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录屏 2023年08月19日 21时12分24秒">
            <a:hlinkClick r:id="" action="ppaction://media"/>
            <a:extLst>
              <a:ext uri="{FF2B5EF4-FFF2-40B4-BE49-F238E27FC236}">
                <a16:creationId xmlns:a16="http://schemas.microsoft.com/office/drawing/2014/main" id="{5D9D5923-1E5A-13D8-33B8-BE006CA1D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33530" y="1055070"/>
            <a:ext cx="7172211" cy="50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43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总结与展望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239300-45A9-5F1A-B5A0-D2A92F8A42B6}"/>
              </a:ext>
            </a:extLst>
          </p:cNvPr>
          <p:cNvSpPr txBox="1"/>
          <p:nvPr/>
        </p:nvSpPr>
        <p:spPr>
          <a:xfrm>
            <a:off x="533400" y="1970869"/>
            <a:ext cx="6096000" cy="419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投入时间和精力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假定硬件不会出错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需要高效的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利用可用的资源而不用重复造轮子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丰富的文档有利于他人理解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感谢前辈们的踩坑经验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D69106-A8D6-483B-CEA3-011FFF41B1E3}"/>
              </a:ext>
            </a:extLst>
          </p:cNvPr>
          <p:cNvSpPr txBox="1"/>
          <p:nvPr/>
        </p:nvSpPr>
        <p:spPr>
          <a:xfrm>
            <a:off x="6883400" y="2079184"/>
            <a:ext cx="4399280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Async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更加模块化的内核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更完善的网络支持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Rust std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多体系结构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多平台支持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B2977-677A-F0A3-261E-2A6126A6E698}"/>
              </a:ext>
            </a:extLst>
          </p:cNvPr>
          <p:cNvSpPr txBox="1"/>
          <p:nvPr/>
        </p:nvSpPr>
        <p:spPr>
          <a:xfrm>
            <a:off x="607058" y="1451643"/>
            <a:ext cx="1557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项目总结：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305708-5349-1D4C-4CFC-7097E9EEEFE7}"/>
              </a:ext>
            </a:extLst>
          </p:cNvPr>
          <p:cNvSpPr txBox="1"/>
          <p:nvPr/>
        </p:nvSpPr>
        <p:spPr>
          <a:xfrm>
            <a:off x="6883400" y="1509204"/>
            <a:ext cx="218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未来工作：</a:t>
            </a:r>
          </a:p>
        </p:txBody>
      </p:sp>
    </p:spTree>
    <p:extLst>
      <p:ext uri="{BB962C8B-B14F-4D97-AF65-F5344CB8AC3E}">
        <p14:creationId xmlns:p14="http://schemas.microsoft.com/office/powerpoint/2010/main" val="396502482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1F19CCC-7B83-421C-BD07-AD3D615C4960}"/>
              </a:ext>
            </a:extLst>
          </p:cNvPr>
          <p:cNvSpPr txBox="1"/>
          <p:nvPr/>
        </p:nvSpPr>
        <p:spPr>
          <a:xfrm>
            <a:off x="2652712" y="2644170"/>
            <a:ext cx="6905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Thanks</a:t>
            </a:r>
            <a:r>
              <a:rPr lang="zh-CN" altLang="en-US" sz="9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！</a:t>
            </a:r>
            <a:endParaRPr lang="zh-CN" altLang="en-US" sz="9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E2FA049-D1C6-442F-BAA2-B7598D7F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8D19-01BA-493C-B57F-70D25D2A3C72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397171-35BF-4C3C-8F49-5BE9C67E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912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开发历程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0E6C5-AA82-A6F4-EC30-01670CC5DF51}"/>
              </a:ext>
            </a:extLst>
          </p:cNvPr>
          <p:cNvSpPr txBox="1"/>
          <p:nvPr/>
        </p:nvSpPr>
        <p:spPr>
          <a:xfrm>
            <a:off x="607058" y="131316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- 6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(commit: 167)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FFC715-3004-4071-30F3-92B9C5DEEBA9}"/>
              </a:ext>
            </a:extLst>
          </p:cNvPr>
          <p:cNvSpPr txBox="1"/>
          <p:nvPr/>
        </p:nvSpPr>
        <p:spPr>
          <a:xfrm>
            <a:off x="608734" y="1805511"/>
            <a:ext cx="6094324" cy="179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目标：支持基本的系统调用，搭建基本内核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根据仓库中给出的系统调用说明实现各个系统调用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实现基本的内存管理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实现单核下的进程模型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加入文件系统支持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8EC923-ADD6-A69C-5716-C0F6BC8AD9C0}"/>
              </a:ext>
            </a:extLst>
          </p:cNvPr>
          <p:cNvSpPr txBox="1"/>
          <p:nvPr/>
        </p:nvSpPr>
        <p:spPr>
          <a:xfrm>
            <a:off x="607058" y="3669587"/>
            <a:ext cx="42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- 8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(commits: 242)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2F0DA7-E76E-D3FA-9DEC-0F56E480F417}"/>
              </a:ext>
            </a:extLst>
          </p:cNvPr>
          <p:cNvSpPr txBox="1"/>
          <p:nvPr/>
        </p:nvSpPr>
        <p:spPr>
          <a:xfrm>
            <a:off x="607058" y="4203363"/>
            <a:ext cx="5667375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现实情况：由于这届比赛中，这一阶段的测试程序由上一届的一个增加到了八九个，并且一些测试程序对系统的要求较高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lmbench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unixbench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目标：尽可能的通过所有测试，首先保证正确性，再考虑提高性能，并且尝试添加网络支持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C750991-6A62-E731-54C8-77BAAF85E62D}"/>
              </a:ext>
            </a:extLst>
          </p:cNvPr>
          <p:cNvSpPr txBox="1"/>
          <p:nvPr/>
        </p:nvSpPr>
        <p:spPr>
          <a:xfrm>
            <a:off x="7077941" y="3040306"/>
            <a:ext cx="4505325" cy="31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增加线程模型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增加多核支持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改进页表实现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改进内存管理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加入信号机制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加入同步互斥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文件系统改进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开始，逐个添加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syscall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增加真实开发板支持</a:t>
            </a:r>
          </a:p>
        </p:txBody>
      </p:sp>
      <p:sp>
        <p:nvSpPr>
          <p:cNvPr id="17" name="文本框 16">
            <a:hlinkClick r:id="rId4"/>
            <a:extLst>
              <a:ext uri="{FF2B5EF4-FFF2-40B4-BE49-F238E27FC236}">
                <a16:creationId xmlns:a16="http://schemas.microsoft.com/office/drawing/2014/main" id="{B839CBCE-F784-C034-F385-4F2A011EDE0D}"/>
              </a:ext>
            </a:extLst>
          </p:cNvPr>
          <p:cNvSpPr txBox="1"/>
          <p:nvPr/>
        </p:nvSpPr>
        <p:spPr>
          <a:xfrm>
            <a:off x="5114060" y="37157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开发日志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23" grpId="0"/>
      <p:bldP spid="24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开发历程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0E6C5-AA82-A6F4-EC30-01670CC5DF51}"/>
              </a:ext>
            </a:extLst>
          </p:cNvPr>
          <p:cNvSpPr txBox="1"/>
          <p:nvPr/>
        </p:nvSpPr>
        <p:spPr>
          <a:xfrm>
            <a:off x="607058" y="131316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月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目前 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决赛第二阶段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)(commit:79)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9649F76-CBBE-30C8-1853-14FA16143AD7}"/>
              </a:ext>
            </a:extLst>
          </p:cNvPr>
          <p:cNvSpPr txBox="1"/>
          <p:nvPr/>
        </p:nvSpPr>
        <p:spPr>
          <a:xfrm>
            <a:off x="607058" y="1968341"/>
            <a:ext cx="609600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在完成决赛第一阶段后，我们将目标放在让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支持真实应用上，并且为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加上网络和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6E8BE7-070B-462F-3D63-3E470BBE9D3A}"/>
              </a:ext>
            </a:extLst>
          </p:cNvPr>
          <p:cNvSpPr txBox="1"/>
          <p:nvPr/>
        </p:nvSpPr>
        <p:spPr>
          <a:xfrm>
            <a:off x="638417" y="2915076"/>
            <a:ext cx="6096000" cy="2830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Alien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支持的应用包括：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Bash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Busy Box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Redis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Sqlite3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Slint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Embedded graphic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7" name="Picture 6" descr="SQLite3介绍及SQL语句详解（SQLite一）_Java.L的博客-CSDN博客">
            <a:extLst>
              <a:ext uri="{FF2B5EF4-FFF2-40B4-BE49-F238E27FC236}">
                <a16:creationId xmlns:a16="http://schemas.microsoft.com/office/drawing/2014/main" id="{1EB5244F-5200-9620-5322-55DB6CC16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67" y="4362083"/>
            <a:ext cx="2308152" cy="230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413994A-11A5-5973-231F-94E57D78D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65" y="2670915"/>
            <a:ext cx="1923753" cy="192375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3AD862E-4D81-6883-38C8-277A2B347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9789" y="3050490"/>
            <a:ext cx="1093971" cy="10939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6E4946-35B9-4C00-1A07-4997B9446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57" y="3551070"/>
            <a:ext cx="2574927" cy="1079088"/>
          </a:xfrm>
          <a:prstGeom prst="rect">
            <a:avLst/>
          </a:prstGeom>
        </p:spPr>
      </p:pic>
      <p:pic>
        <p:nvPicPr>
          <p:cNvPr id="21" name="Picture 4" descr="Redis - Wikipedia">
            <a:extLst>
              <a:ext uri="{FF2B5EF4-FFF2-40B4-BE49-F238E27FC236}">
                <a16:creationId xmlns:a16="http://schemas.microsoft.com/office/drawing/2014/main" id="{CE70A12A-6A19-FFEC-7CE9-7F483250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409" y="5013681"/>
            <a:ext cx="2367378" cy="7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87E950-DE5A-48A9-EC52-B404EE279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7" y="1124639"/>
            <a:ext cx="3188740" cy="1573060"/>
          </a:xfrm>
          <a:prstGeom prst="rect">
            <a:avLst/>
          </a:prstGeom>
        </p:spPr>
      </p:pic>
      <p:sp>
        <p:nvSpPr>
          <p:cNvPr id="11" name="文本框 10">
            <a:hlinkClick r:id="rId14"/>
            <a:extLst>
              <a:ext uri="{FF2B5EF4-FFF2-40B4-BE49-F238E27FC236}">
                <a16:creationId xmlns:a16="http://schemas.microsoft.com/office/drawing/2014/main" id="{DEDE7A1E-77D2-FBF0-89E9-DF0D81DFCCE8}"/>
              </a:ext>
            </a:extLst>
          </p:cNvPr>
          <p:cNvSpPr txBox="1"/>
          <p:nvPr/>
        </p:nvSpPr>
        <p:spPr>
          <a:xfrm>
            <a:off x="6423101" y="1356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开发日志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91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9C1D2A-92CD-44C8-B657-9E23EEE24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ABABC-E4AF-45E0-940B-A40D92E011BB}" type="datetime1">
              <a:rPr lang="zh-CN" altLang="en-US" smtClean="0"/>
              <a:t>2023/9/20</a:t>
            </a:fld>
            <a:endParaRPr lang="zh-CN" altLang="en-US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EAEE78DE-2674-4BC0-89E3-A5173087DB71}"/>
              </a:ext>
            </a:extLst>
          </p:cNvPr>
          <p:cNvSpPr txBox="1"/>
          <p:nvPr/>
        </p:nvSpPr>
        <p:spPr>
          <a:xfrm>
            <a:off x="5429029" y="2376338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90A855CA-4ECF-43B1-852F-AD5E08B8026C}"/>
              </a:ext>
            </a:extLst>
          </p:cNvPr>
          <p:cNvSpPr txBox="1"/>
          <p:nvPr/>
        </p:nvSpPr>
        <p:spPr>
          <a:xfrm>
            <a:off x="7108806" y="2441472"/>
            <a:ext cx="221742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内核设计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A4AC5E-E085-4147-A32E-FBC9C0A20721}"/>
              </a:ext>
            </a:extLst>
          </p:cNvPr>
          <p:cNvSpPr/>
          <p:nvPr/>
        </p:nvSpPr>
        <p:spPr>
          <a:xfrm>
            <a:off x="1258150" y="2042328"/>
            <a:ext cx="2876550" cy="2876550"/>
          </a:xfrm>
          <a:prstGeom prst="ellipse">
            <a:avLst/>
          </a:prstGeom>
          <a:solidFill>
            <a:srgbClr val="287EE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9E9BE6C9-E5C5-4CA6-8CEE-8FE3E79377F5}"/>
              </a:ext>
            </a:extLst>
          </p:cNvPr>
          <p:cNvSpPr txBox="1"/>
          <p:nvPr/>
        </p:nvSpPr>
        <p:spPr>
          <a:xfrm>
            <a:off x="1750607" y="2993783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31" name="文本框 68">
            <a:extLst>
              <a:ext uri="{FF2B5EF4-FFF2-40B4-BE49-F238E27FC236}">
                <a16:creationId xmlns:a16="http://schemas.microsoft.com/office/drawing/2014/main" id="{96D8A679-0568-1712-0ED3-D446DA477ECF}"/>
              </a:ext>
            </a:extLst>
          </p:cNvPr>
          <p:cNvSpPr txBox="1"/>
          <p:nvPr/>
        </p:nvSpPr>
        <p:spPr>
          <a:xfrm>
            <a:off x="5429029" y="314237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sp>
        <p:nvSpPr>
          <p:cNvPr id="32" name="文本框 69">
            <a:extLst>
              <a:ext uri="{FF2B5EF4-FFF2-40B4-BE49-F238E27FC236}">
                <a16:creationId xmlns:a16="http://schemas.microsoft.com/office/drawing/2014/main" id="{7E003BF3-2597-4B9C-7640-866433CB26D8}"/>
              </a:ext>
            </a:extLst>
          </p:cNvPr>
          <p:cNvSpPr txBox="1"/>
          <p:nvPr/>
        </p:nvSpPr>
        <p:spPr>
          <a:xfrm>
            <a:off x="7108806" y="3229118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扩展功能</a:t>
            </a:r>
          </a:p>
        </p:txBody>
      </p:sp>
      <p:sp>
        <p:nvSpPr>
          <p:cNvPr id="6" name="文本框 9">
            <a:extLst>
              <a:ext uri="{FF2B5EF4-FFF2-40B4-BE49-F238E27FC236}">
                <a16:creationId xmlns:a16="http://schemas.microsoft.com/office/drawing/2014/main" id="{0C5FF8C6-6579-4975-9216-2E3A39D6AE75}"/>
              </a:ext>
            </a:extLst>
          </p:cNvPr>
          <p:cNvSpPr txBox="1"/>
          <p:nvPr/>
        </p:nvSpPr>
        <p:spPr>
          <a:xfrm>
            <a:off x="5429029" y="1572428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15C0C9E-76B8-461A-A177-43F335E9DBF4}"/>
              </a:ext>
            </a:extLst>
          </p:cNvPr>
          <p:cNvGrpSpPr/>
          <p:nvPr/>
        </p:nvGrpSpPr>
        <p:grpSpPr>
          <a:xfrm>
            <a:off x="6709824" y="1799123"/>
            <a:ext cx="212090" cy="243205"/>
            <a:chOff x="6272314" y="1596166"/>
            <a:chExt cx="212090" cy="243205"/>
          </a:xfrm>
        </p:grpSpPr>
        <p:sp>
          <p:nvSpPr>
            <p:cNvPr id="13" name="íṧļïḋe">
              <a:extLst>
                <a:ext uri="{FF2B5EF4-FFF2-40B4-BE49-F238E27FC236}">
                  <a16:creationId xmlns:a16="http://schemas.microsoft.com/office/drawing/2014/main" id="{45023AD3-10A3-4D6F-8474-8DF20E7547F7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14" name="íśḷïḍè">
              <a:extLst>
                <a:ext uri="{FF2B5EF4-FFF2-40B4-BE49-F238E27FC236}">
                  <a16:creationId xmlns:a16="http://schemas.microsoft.com/office/drawing/2014/main" id="{ACA6CAE4-6D34-41B6-A27A-6D9059A131D7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6" name="文本框 73">
            <a:extLst>
              <a:ext uri="{FF2B5EF4-FFF2-40B4-BE49-F238E27FC236}">
                <a16:creationId xmlns:a16="http://schemas.microsoft.com/office/drawing/2014/main" id="{70A31828-01D4-EA67-720B-2FDCD7D572DF}"/>
              </a:ext>
            </a:extLst>
          </p:cNvPr>
          <p:cNvSpPr txBox="1"/>
          <p:nvPr/>
        </p:nvSpPr>
        <p:spPr>
          <a:xfrm>
            <a:off x="7108806" y="166417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系统架构</a:t>
            </a:r>
          </a:p>
        </p:txBody>
      </p:sp>
      <p:sp>
        <p:nvSpPr>
          <p:cNvPr id="37" name="文本框 5">
            <a:extLst>
              <a:ext uri="{FF2B5EF4-FFF2-40B4-BE49-F238E27FC236}">
                <a16:creationId xmlns:a16="http://schemas.microsoft.com/office/drawing/2014/main" id="{B8737045-5E38-D1E6-9F56-DD45F4F0FFB6}"/>
              </a:ext>
            </a:extLst>
          </p:cNvPr>
          <p:cNvSpPr txBox="1"/>
          <p:nvPr/>
        </p:nvSpPr>
        <p:spPr>
          <a:xfrm>
            <a:off x="5429029" y="394019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sp>
        <p:nvSpPr>
          <p:cNvPr id="38" name="文本框 22">
            <a:extLst>
              <a:ext uri="{FF2B5EF4-FFF2-40B4-BE49-F238E27FC236}">
                <a16:creationId xmlns:a16="http://schemas.microsoft.com/office/drawing/2014/main" id="{33D076D0-4394-D637-29A7-61D626BE69C2}"/>
              </a:ext>
            </a:extLst>
          </p:cNvPr>
          <p:cNvSpPr txBox="1"/>
          <p:nvPr/>
        </p:nvSpPr>
        <p:spPr>
          <a:xfrm>
            <a:off x="7108806" y="403258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演示视频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B7BFC24-6F25-41F3-B441-8AC282A215C8}"/>
              </a:ext>
            </a:extLst>
          </p:cNvPr>
          <p:cNvGrpSpPr/>
          <p:nvPr/>
        </p:nvGrpSpPr>
        <p:grpSpPr>
          <a:xfrm>
            <a:off x="6709824" y="2570013"/>
            <a:ext cx="212090" cy="243205"/>
            <a:chOff x="6272314" y="1596166"/>
            <a:chExt cx="212090" cy="243205"/>
          </a:xfrm>
        </p:grpSpPr>
        <p:sp>
          <p:nvSpPr>
            <p:cNvPr id="86" name="íṧļïḋe">
              <a:extLst>
                <a:ext uri="{FF2B5EF4-FFF2-40B4-BE49-F238E27FC236}">
                  <a16:creationId xmlns:a16="http://schemas.microsoft.com/office/drawing/2014/main" id="{E13F3C92-01E6-4A84-996A-C59FE7520A99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87" name="íśḷïḍè">
              <a:extLst>
                <a:ext uri="{FF2B5EF4-FFF2-40B4-BE49-F238E27FC236}">
                  <a16:creationId xmlns:a16="http://schemas.microsoft.com/office/drawing/2014/main" id="{E848B6AA-1E01-4C39-A76C-30DA45CFBD55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62F66F9-51B3-4E1B-920D-B851C1B31DC8}"/>
              </a:ext>
            </a:extLst>
          </p:cNvPr>
          <p:cNvGrpSpPr/>
          <p:nvPr/>
        </p:nvGrpSpPr>
        <p:grpSpPr>
          <a:xfrm>
            <a:off x="6733420" y="3327886"/>
            <a:ext cx="212090" cy="243205"/>
            <a:chOff x="6272314" y="1596166"/>
            <a:chExt cx="212090" cy="243205"/>
          </a:xfrm>
        </p:grpSpPr>
        <p:sp>
          <p:nvSpPr>
            <p:cNvPr id="95" name="íṧļïḋe">
              <a:extLst>
                <a:ext uri="{FF2B5EF4-FFF2-40B4-BE49-F238E27FC236}">
                  <a16:creationId xmlns:a16="http://schemas.microsoft.com/office/drawing/2014/main" id="{02696AB0-5676-48E9-B94B-5ED4532425C2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96" name="íśḷïḍè">
              <a:extLst>
                <a:ext uri="{FF2B5EF4-FFF2-40B4-BE49-F238E27FC236}">
                  <a16:creationId xmlns:a16="http://schemas.microsoft.com/office/drawing/2014/main" id="{B8DC61E4-4FDB-47B9-9437-1CBCFA510884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4206086-5719-4615-8ED8-848E847950B0}"/>
              </a:ext>
            </a:extLst>
          </p:cNvPr>
          <p:cNvGrpSpPr/>
          <p:nvPr/>
        </p:nvGrpSpPr>
        <p:grpSpPr>
          <a:xfrm>
            <a:off x="6733420" y="4142367"/>
            <a:ext cx="212090" cy="243205"/>
            <a:chOff x="6272314" y="1596166"/>
            <a:chExt cx="212090" cy="243205"/>
          </a:xfrm>
        </p:grpSpPr>
        <p:sp>
          <p:nvSpPr>
            <p:cNvPr id="98" name="íṧļïḋe">
              <a:extLst>
                <a:ext uri="{FF2B5EF4-FFF2-40B4-BE49-F238E27FC236}">
                  <a16:creationId xmlns:a16="http://schemas.microsoft.com/office/drawing/2014/main" id="{C9C4A402-F011-4381-8117-E9D4B3599AF7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99" name="íśḷïḍè">
              <a:extLst>
                <a:ext uri="{FF2B5EF4-FFF2-40B4-BE49-F238E27FC236}">
                  <a16:creationId xmlns:a16="http://schemas.microsoft.com/office/drawing/2014/main" id="{9D34C668-318A-44CA-B79C-30E0224DC617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0FEB5D-5B08-45B1-B3D2-A8362A9E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图片 2" descr="北京理工大学校名+校徽.png">
            <a:extLst>
              <a:ext uri="{FF2B5EF4-FFF2-40B4-BE49-F238E27FC236}">
                <a16:creationId xmlns:a16="http://schemas.microsoft.com/office/drawing/2014/main" id="{23A94788-7E78-1E4A-28D9-2AB1E9333E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E817BD44-7479-8631-10F6-916062E62D63}"/>
              </a:ext>
            </a:extLst>
          </p:cNvPr>
          <p:cNvSpPr txBox="1"/>
          <p:nvPr/>
        </p:nvSpPr>
        <p:spPr>
          <a:xfrm>
            <a:off x="5429029" y="4714303"/>
            <a:ext cx="1141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</p:txBody>
      </p:sp>
      <p:sp>
        <p:nvSpPr>
          <p:cNvPr id="9" name="文本框 22">
            <a:extLst>
              <a:ext uri="{FF2B5EF4-FFF2-40B4-BE49-F238E27FC236}">
                <a16:creationId xmlns:a16="http://schemas.microsoft.com/office/drawing/2014/main" id="{89F59D6A-0D2E-86F4-DDA7-01E489815920}"/>
              </a:ext>
            </a:extLst>
          </p:cNvPr>
          <p:cNvSpPr txBox="1"/>
          <p:nvPr/>
        </p:nvSpPr>
        <p:spPr>
          <a:xfrm>
            <a:off x="7108806" y="4806695"/>
            <a:ext cx="17538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总结与展望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34AA62-F53F-F707-DE34-AA5CC1D698EF}"/>
              </a:ext>
            </a:extLst>
          </p:cNvPr>
          <p:cNvGrpSpPr/>
          <p:nvPr/>
        </p:nvGrpSpPr>
        <p:grpSpPr>
          <a:xfrm>
            <a:off x="6733420" y="4916477"/>
            <a:ext cx="212090" cy="243205"/>
            <a:chOff x="6272314" y="1596166"/>
            <a:chExt cx="212090" cy="243205"/>
          </a:xfrm>
        </p:grpSpPr>
        <p:sp>
          <p:nvSpPr>
            <p:cNvPr id="12" name="íṧļïḋe">
              <a:extLst>
                <a:ext uri="{FF2B5EF4-FFF2-40B4-BE49-F238E27FC236}">
                  <a16:creationId xmlns:a16="http://schemas.microsoft.com/office/drawing/2014/main" id="{C2057780-993F-7564-1150-8F23E311EB85}"/>
                </a:ext>
              </a:extLst>
            </p:cNvPr>
            <p:cNvSpPr/>
            <p:nvPr/>
          </p:nvSpPr>
          <p:spPr bwMode="auto">
            <a:xfrm>
              <a:off x="6272314" y="1596166"/>
              <a:ext cx="212090" cy="161925"/>
            </a:xfrm>
            <a:custGeom>
              <a:avLst/>
              <a:gdLst>
                <a:gd name="T0" fmla="*/ 0 w 353"/>
                <a:gd name="T1" fmla="*/ 0 h 283"/>
                <a:gd name="T2" fmla="*/ 282 w 353"/>
                <a:gd name="T3" fmla="*/ 283 h 283"/>
                <a:gd name="T4" fmla="*/ 353 w 353"/>
                <a:gd name="T5" fmla="*/ 212 h 283"/>
                <a:gd name="T6" fmla="*/ 141 w 353"/>
                <a:gd name="T7" fmla="*/ 0 h 283"/>
                <a:gd name="T8" fmla="*/ 0 w 353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0"/>
                  </a:moveTo>
                  <a:lnTo>
                    <a:pt x="282" y="283"/>
                  </a:lnTo>
                  <a:lnTo>
                    <a:pt x="353" y="212"/>
                  </a:lnTo>
                  <a:lnTo>
                    <a:pt x="1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/>
            </a:p>
          </p:txBody>
        </p:sp>
        <p:sp>
          <p:nvSpPr>
            <p:cNvPr id="15" name="íśḷïḍè">
              <a:extLst>
                <a:ext uri="{FF2B5EF4-FFF2-40B4-BE49-F238E27FC236}">
                  <a16:creationId xmlns:a16="http://schemas.microsoft.com/office/drawing/2014/main" id="{0D63B3C9-DEB4-6CC9-598B-CD5A1DB93561}"/>
                </a:ext>
              </a:extLst>
            </p:cNvPr>
            <p:cNvSpPr/>
            <p:nvPr/>
          </p:nvSpPr>
          <p:spPr bwMode="auto">
            <a:xfrm>
              <a:off x="6272314" y="1677446"/>
              <a:ext cx="212090" cy="161925"/>
            </a:xfrm>
            <a:custGeom>
              <a:avLst/>
              <a:gdLst>
                <a:gd name="T0" fmla="*/ 0 w 353"/>
                <a:gd name="T1" fmla="*/ 283 h 283"/>
                <a:gd name="T2" fmla="*/ 282 w 353"/>
                <a:gd name="T3" fmla="*/ 0 h 283"/>
                <a:gd name="T4" fmla="*/ 353 w 353"/>
                <a:gd name="T5" fmla="*/ 71 h 283"/>
                <a:gd name="T6" fmla="*/ 141 w 353"/>
                <a:gd name="T7" fmla="*/ 283 h 283"/>
                <a:gd name="T8" fmla="*/ 0 w 35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283">
                  <a:moveTo>
                    <a:pt x="0" y="283"/>
                  </a:moveTo>
                  <a:lnTo>
                    <a:pt x="282" y="0"/>
                  </a:lnTo>
                  <a:lnTo>
                    <a:pt x="353" y="71"/>
                  </a:lnTo>
                  <a:lnTo>
                    <a:pt x="141" y="283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10852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系统结构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6A4E1F-191D-46A1-8B80-11EC5894F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41" y="1131766"/>
            <a:ext cx="5761207" cy="51351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2562608-8719-506A-8391-932FF6C47146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9529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198622" cy="584775"/>
            <a:chOff x="290194" y="136525"/>
            <a:chExt cx="4198622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707132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的基本特性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CFDCF9F-AF58-1016-5A9C-C4E7E4B8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058" y="1253331"/>
            <a:ext cx="6616702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宏内核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完善的文档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代码即文档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开发文档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内核中的各个子部分由独立的外部模块构成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有的模块完全自己实现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有的模块使用来自社区实现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有的模块是修改社区已有实现以适配内核需求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丰富的系统调用（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369FAF-EE95-923C-2FC0-BADAB5D9D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93" y="1266085"/>
            <a:ext cx="5299745" cy="39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4117780" cy="584775"/>
            <a:chOff x="290194" y="136525"/>
            <a:chExt cx="4117780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3" y="136525"/>
              <a:ext cx="362629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Alien 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使用的模块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3180"/>
            <a:ext cx="2743200" cy="365125"/>
          </a:xfrm>
        </p:spPr>
        <p:txBody>
          <a:bodyPr/>
          <a:lstStyle/>
          <a:p>
            <a:fld id="{0D9EA14F-2550-409E-8089-21D22F30724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8A29ED-08BC-821A-8ED2-D9F9CF287C69}"/>
              </a:ext>
            </a:extLst>
          </p:cNvPr>
          <p:cNvSpPr txBox="1"/>
          <p:nvPr/>
        </p:nvSpPr>
        <p:spPr>
          <a:xfrm>
            <a:off x="588894" y="1442992"/>
            <a:ext cx="367140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os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-module/doubly-linked-list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os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-module/page-table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rtrace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os-module/visionfive2-sd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elfinfo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os-module/preprint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os-module 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rslab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hlinkClick r:id="rId1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os-module/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rtc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Godones/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rvfs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Godones/fat32-vfs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Godones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/dbfs2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Godones/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jammdb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basemachine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gmanager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module/Input2event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19"/>
              </a:rPr>
              <a:t>module/pager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0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0"/>
              </a:rPr>
              <a:t>plic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1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1"/>
              </a:rPr>
              <a:t>simplegui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2"/>
              </a:rPr>
              <a:t>module/simple-net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syscall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-table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4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4"/>
              </a:rPr>
              <a:t>syscall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5"/>
              </a:rPr>
              <a:t>module/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5"/>
              </a:rPr>
              <a:t>uart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6"/>
              </a:rPr>
              <a:t>module/schedule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D814F9-4A39-1D22-F00B-3DA6684AC11B}"/>
              </a:ext>
            </a:extLst>
          </p:cNvPr>
          <p:cNvSpPr txBox="1"/>
          <p:nvPr/>
        </p:nvSpPr>
        <p:spPr>
          <a:xfrm>
            <a:off x="4140262" y="1597139"/>
            <a:ext cx="22234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7"/>
              </a:rPr>
              <a:t>kernel-sync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8"/>
              </a:rPr>
              <a:t>pci-rs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29"/>
              </a:rPr>
              <a:t>virtio-input-decoder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65E100-4906-6D81-1219-B40FE2F13A8D}"/>
              </a:ext>
            </a:extLst>
          </p:cNvPr>
          <p:cNvSpPr txBox="1"/>
          <p:nvPr/>
        </p:nvSpPr>
        <p:spPr>
          <a:xfrm>
            <a:off x="4225209" y="2885455"/>
            <a:ext cx="2800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0"/>
              </a:rPr>
              <a:t>buddy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1"/>
              </a:rPr>
              <a:t>talloc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2"/>
              </a:rPr>
              <a:t>riscv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B78F6D-32EF-2D6F-FE05-40B81BF927EB}"/>
              </a:ext>
            </a:extLst>
          </p:cNvPr>
          <p:cNvSpPr/>
          <p:nvPr/>
        </p:nvSpPr>
        <p:spPr>
          <a:xfrm>
            <a:off x="4134014" y="1174770"/>
            <a:ext cx="341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简单修改后得到的模块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0A57D6-0D56-4948-D034-BB63560B8314}"/>
              </a:ext>
            </a:extLst>
          </p:cNvPr>
          <p:cNvSpPr/>
          <p:nvPr/>
        </p:nvSpPr>
        <p:spPr>
          <a:xfrm>
            <a:off x="4134014" y="2465668"/>
            <a:ext cx="149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crates.io</a:t>
            </a:r>
            <a:endParaRPr lang="zh-CN" altLang="en-US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8B64AA-29D5-9B27-0747-681C7EDA03BA}"/>
              </a:ext>
            </a:extLst>
          </p:cNvPr>
          <p:cNvSpPr txBox="1"/>
          <p:nvPr/>
        </p:nvSpPr>
        <p:spPr>
          <a:xfrm>
            <a:off x="588894" y="1154527"/>
            <a:ext cx="254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1800" dirty="0"/>
              <a:t>自己开发的模块</a:t>
            </a:r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34D96D77-1A75-4C2E-A044-452908819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845366"/>
              </p:ext>
            </p:extLst>
          </p:nvPr>
        </p:nvGraphicFramePr>
        <p:xfrm>
          <a:off x="5625384" y="1359436"/>
          <a:ext cx="6148993" cy="3772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</p:spTree>
    <p:extLst>
      <p:ext uri="{BB962C8B-B14F-4D97-AF65-F5344CB8AC3E}">
        <p14:creationId xmlns:p14="http://schemas.microsoft.com/office/powerpoint/2010/main" val="395837592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8BB5FF-757D-40DD-9F56-4F4CC38C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898C-7E02-456D-A638-79C2BDD4CC75}" type="datetime1">
              <a:rPr lang="zh-CN" altLang="en-US" smtClean="0"/>
              <a:t>2023/9/20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351E38-8470-43E7-B10B-AB537418A77C}"/>
              </a:ext>
            </a:extLst>
          </p:cNvPr>
          <p:cNvGrpSpPr/>
          <p:nvPr/>
        </p:nvGrpSpPr>
        <p:grpSpPr>
          <a:xfrm>
            <a:off x="607058" y="457541"/>
            <a:ext cx="3542508" cy="584775"/>
            <a:chOff x="290194" y="136525"/>
            <a:chExt cx="3542508" cy="5847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B02C4B6-6B57-4F85-A828-DF837FE65B9A}"/>
                </a:ext>
              </a:extLst>
            </p:cNvPr>
            <p:cNvGrpSpPr/>
            <p:nvPr/>
          </p:nvGrpSpPr>
          <p:grpSpPr>
            <a:xfrm>
              <a:off x="290194" y="248736"/>
              <a:ext cx="491490" cy="360352"/>
              <a:chOff x="290195" y="287348"/>
              <a:chExt cx="212090" cy="243205"/>
            </a:xfrm>
            <a:solidFill>
              <a:schemeClr val="tx2"/>
            </a:solidFill>
          </p:grpSpPr>
          <p:sp>
            <p:nvSpPr>
              <p:cNvPr id="8" name="íṧļïḋe">
                <a:extLst>
                  <a:ext uri="{FF2B5EF4-FFF2-40B4-BE49-F238E27FC236}">
                    <a16:creationId xmlns:a16="http://schemas.microsoft.com/office/drawing/2014/main" id="{F671560B-0042-44BA-A203-B6156E8E783F}"/>
                  </a:ext>
                </a:extLst>
              </p:cNvPr>
              <p:cNvSpPr/>
              <p:nvPr/>
            </p:nvSpPr>
            <p:spPr bwMode="auto">
              <a:xfrm>
                <a:off x="290195" y="287348"/>
                <a:ext cx="212090" cy="161925"/>
              </a:xfrm>
              <a:custGeom>
                <a:avLst/>
                <a:gdLst>
                  <a:gd name="T0" fmla="*/ 0 w 353"/>
                  <a:gd name="T1" fmla="*/ 0 h 283"/>
                  <a:gd name="T2" fmla="*/ 282 w 353"/>
                  <a:gd name="T3" fmla="*/ 283 h 283"/>
                  <a:gd name="T4" fmla="*/ 353 w 353"/>
                  <a:gd name="T5" fmla="*/ 212 h 283"/>
                  <a:gd name="T6" fmla="*/ 141 w 353"/>
                  <a:gd name="T7" fmla="*/ 0 h 283"/>
                  <a:gd name="T8" fmla="*/ 0 w 353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0"/>
                    </a:moveTo>
                    <a:lnTo>
                      <a:pt x="282" y="283"/>
                    </a:lnTo>
                    <a:lnTo>
                      <a:pt x="353" y="212"/>
                    </a:lnTo>
                    <a:lnTo>
                      <a:pt x="14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  <p:sp>
            <p:nvSpPr>
              <p:cNvPr id="9" name="íśḷïḍè">
                <a:extLst>
                  <a:ext uri="{FF2B5EF4-FFF2-40B4-BE49-F238E27FC236}">
                    <a16:creationId xmlns:a16="http://schemas.microsoft.com/office/drawing/2014/main" id="{80500A90-378B-47DE-A998-9C3C57158F00}"/>
                  </a:ext>
                </a:extLst>
              </p:cNvPr>
              <p:cNvSpPr/>
              <p:nvPr/>
            </p:nvSpPr>
            <p:spPr bwMode="auto">
              <a:xfrm>
                <a:off x="290195" y="368628"/>
                <a:ext cx="212090" cy="161925"/>
              </a:xfrm>
              <a:custGeom>
                <a:avLst/>
                <a:gdLst>
                  <a:gd name="T0" fmla="*/ 0 w 353"/>
                  <a:gd name="T1" fmla="*/ 283 h 283"/>
                  <a:gd name="T2" fmla="*/ 282 w 353"/>
                  <a:gd name="T3" fmla="*/ 0 h 283"/>
                  <a:gd name="T4" fmla="*/ 353 w 353"/>
                  <a:gd name="T5" fmla="*/ 71 h 283"/>
                  <a:gd name="T6" fmla="*/ 141 w 353"/>
                  <a:gd name="T7" fmla="*/ 283 h 283"/>
                  <a:gd name="T8" fmla="*/ 0 w 353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283">
                    <a:moveTo>
                      <a:pt x="0" y="283"/>
                    </a:moveTo>
                    <a:lnTo>
                      <a:pt x="282" y="0"/>
                    </a:lnTo>
                    <a:lnTo>
                      <a:pt x="353" y="71"/>
                    </a:lnTo>
                    <a:lnTo>
                      <a:pt x="141" y="283"/>
                    </a:lnTo>
                    <a:lnTo>
                      <a:pt x="0" y="2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500"/>
              </a:p>
            </p:txBody>
          </p:sp>
        </p:grpSp>
        <p:sp>
          <p:nvSpPr>
            <p:cNvPr id="7" name="文本框 73">
              <a:extLst>
                <a:ext uri="{FF2B5EF4-FFF2-40B4-BE49-F238E27FC236}">
                  <a16:creationId xmlns:a16="http://schemas.microsoft.com/office/drawing/2014/main" id="{416A7A88-2EBD-49CC-9B74-8883B02706B3}"/>
                </a:ext>
              </a:extLst>
            </p:cNvPr>
            <p:cNvSpPr txBox="1"/>
            <p:nvPr/>
          </p:nvSpPr>
          <p:spPr>
            <a:xfrm>
              <a:off x="781684" y="136525"/>
              <a:ext cx="305101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内存管理</a:t>
              </a:r>
            </a:p>
          </p:txBody>
        </p:sp>
      </p:grpSp>
      <p:pic>
        <p:nvPicPr>
          <p:cNvPr id="10" name="图片 9" descr="北京理工大学校名+校徽.png">
            <a:extLst>
              <a:ext uri="{FF2B5EF4-FFF2-40B4-BE49-F238E27FC236}">
                <a16:creationId xmlns:a16="http://schemas.microsoft.com/office/drawing/2014/main" id="{F4555F7C-7566-4307-8CFB-5FC214E18E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8787" t="22244" r="23171" b="67213"/>
          <a:stretch>
            <a:fillRect/>
          </a:stretch>
        </p:blipFill>
        <p:spPr>
          <a:xfrm>
            <a:off x="8610600" y="457541"/>
            <a:ext cx="3051018" cy="5975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A0A3FD-7ACA-4AD7-9116-E34F6B0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EA14F-2550-409E-8089-21D22F30724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41EBFB-CFCD-1D81-A59B-7C64A0B917E1}"/>
              </a:ext>
            </a:extLst>
          </p:cNvPr>
          <p:cNvSpPr/>
          <p:nvPr/>
        </p:nvSpPr>
        <p:spPr>
          <a:xfrm>
            <a:off x="607058" y="122377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内存管理一条龙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34D85B-F71E-36B6-02D0-86BCF1909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6" y="1750771"/>
            <a:ext cx="9629775" cy="4540242"/>
          </a:xfrm>
          <a:prstGeom prst="rect">
            <a:avLst/>
          </a:prstGeom>
        </p:spPr>
      </p:pic>
      <p:sp>
        <p:nvSpPr>
          <p:cNvPr id="12" name="文本框 11">
            <a:hlinkClick r:id="rId5"/>
            <a:extLst>
              <a:ext uri="{FF2B5EF4-FFF2-40B4-BE49-F238E27FC236}">
                <a16:creationId xmlns:a16="http://schemas.microsoft.com/office/drawing/2014/main" id="{2CBC5CF3-4105-0345-F91F-4965FFCF91D0}"/>
              </a:ext>
            </a:extLst>
          </p:cNvPr>
          <p:cNvSpPr txBox="1"/>
          <p:nvPr/>
        </p:nvSpPr>
        <p:spPr>
          <a:xfrm>
            <a:off x="10475374" y="12272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相关文档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87300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3368</TotalTime>
  <Words>3050</Words>
  <Application>Microsoft Office PowerPoint</Application>
  <PresentationFormat>宽屏</PresentationFormat>
  <Paragraphs>437</Paragraphs>
  <Slides>28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等线</vt:lpstr>
      <vt:lpstr>等线 Light</vt:lpstr>
      <vt:lpstr>微软雅黑</vt:lpstr>
      <vt:lpstr>Arial</vt:lpstr>
      <vt:lpstr>Arial Rounded MT Bold</vt:lpstr>
      <vt:lpstr>Calibri</vt:lpstr>
      <vt:lpstr>Calibri Light</vt:lpstr>
      <vt:lpstr>Comic Sans MS</vt:lpstr>
      <vt:lpstr>Open Sans</vt:lpstr>
      <vt:lpstr>Wingdings 2</vt:lpstr>
      <vt:lpstr>HDOfficeLightV0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林峰</dc:creator>
  <cp:lastModifiedBy>linfeng chen</cp:lastModifiedBy>
  <cp:revision>403</cp:revision>
  <dcterms:created xsi:type="dcterms:W3CDTF">2023-08-15T08:17:28Z</dcterms:created>
  <dcterms:modified xsi:type="dcterms:W3CDTF">2023-09-20T05:36:01Z</dcterms:modified>
</cp:coreProperties>
</file>